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84" r:id="rId3"/>
    <p:sldId id="267" r:id="rId4"/>
    <p:sldId id="264" r:id="rId5"/>
    <p:sldId id="647" r:id="rId6"/>
    <p:sldId id="295" r:id="rId7"/>
    <p:sldId id="298" r:id="rId8"/>
    <p:sldId id="305" r:id="rId9"/>
    <p:sldId id="297" r:id="rId10"/>
    <p:sldId id="296" r:id="rId11"/>
    <p:sldId id="648" r:id="rId12"/>
    <p:sldId id="649" r:id="rId13"/>
    <p:sldId id="650" r:id="rId14"/>
    <p:sldId id="700" r:id="rId15"/>
    <p:sldId id="651" r:id="rId16"/>
    <p:sldId id="652" r:id="rId17"/>
    <p:sldId id="653" r:id="rId18"/>
    <p:sldId id="654" r:id="rId19"/>
    <p:sldId id="655" r:id="rId20"/>
    <p:sldId id="656" r:id="rId21"/>
    <p:sldId id="657" r:id="rId22"/>
    <p:sldId id="658" r:id="rId23"/>
    <p:sldId id="659" r:id="rId24"/>
    <p:sldId id="660" r:id="rId25"/>
    <p:sldId id="661" r:id="rId26"/>
    <p:sldId id="662" r:id="rId27"/>
    <p:sldId id="663" r:id="rId28"/>
    <p:sldId id="664" r:id="rId29"/>
    <p:sldId id="701" r:id="rId30"/>
    <p:sldId id="702" r:id="rId31"/>
    <p:sldId id="665" r:id="rId32"/>
    <p:sldId id="666" r:id="rId33"/>
    <p:sldId id="667" r:id="rId34"/>
    <p:sldId id="668" r:id="rId35"/>
    <p:sldId id="669" r:id="rId36"/>
    <p:sldId id="670" r:id="rId37"/>
    <p:sldId id="672" r:id="rId38"/>
    <p:sldId id="673" r:id="rId39"/>
    <p:sldId id="674" r:id="rId40"/>
    <p:sldId id="675" r:id="rId41"/>
    <p:sldId id="677" r:id="rId42"/>
    <p:sldId id="678" r:id="rId43"/>
    <p:sldId id="679" r:id="rId44"/>
    <p:sldId id="699" r:id="rId45"/>
    <p:sldId id="680" r:id="rId46"/>
    <p:sldId id="681" r:id="rId47"/>
    <p:sldId id="682" r:id="rId48"/>
    <p:sldId id="683" r:id="rId49"/>
    <p:sldId id="587" r:id="rId50"/>
    <p:sldId id="684" r:id="rId51"/>
    <p:sldId id="685" r:id="rId52"/>
    <p:sldId id="686" r:id="rId53"/>
    <p:sldId id="688" r:id="rId54"/>
    <p:sldId id="703" r:id="rId55"/>
    <p:sldId id="704" r:id="rId56"/>
    <p:sldId id="687" r:id="rId57"/>
    <p:sldId id="689" r:id="rId58"/>
    <p:sldId id="690" r:id="rId59"/>
    <p:sldId id="691" r:id="rId60"/>
    <p:sldId id="697" r:id="rId61"/>
    <p:sldId id="706" r:id="rId62"/>
    <p:sldId id="707" r:id="rId63"/>
    <p:sldId id="708" r:id="rId64"/>
    <p:sldId id="698" r:id="rId65"/>
    <p:sldId id="705" r:id="rId66"/>
    <p:sldId id="693" r:id="rId67"/>
    <p:sldId id="694" r:id="rId68"/>
    <p:sldId id="695" r:id="rId69"/>
    <p:sldId id="696" r:id="rId70"/>
    <p:sldId id="304" r:id="rId71"/>
    <p:sldId id="261" r:id="rId7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3636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7" autoAdjust="0"/>
    <p:restoredTop sz="74845" autoAdjust="0"/>
  </p:normalViewPr>
  <p:slideViewPr>
    <p:cSldViewPr>
      <p:cViewPr varScale="1">
        <p:scale>
          <a:sx n="83" d="100"/>
          <a:sy n="83" d="100"/>
        </p:scale>
        <p:origin x="17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3607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353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195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82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3306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64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0162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7313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9308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823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8756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4610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0922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183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23868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3903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2321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662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3452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0654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1905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228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43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3258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544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8412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2455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861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7752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5381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2484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46735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1738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22616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358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53469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03130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6503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63380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5346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3210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93532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97450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989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94102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51898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3559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39984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0541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02105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08601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2077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02800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89947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053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44466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22779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62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49539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63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04707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64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25286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1925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66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55773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67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8863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810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5501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1084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08562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71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7129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678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12.10.2022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2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23.emf"/><Relationship Id="rId5" Type="http://schemas.openxmlformats.org/officeDocument/2006/relationships/image" Target="../media/image34.png"/><Relationship Id="rId10" Type="http://schemas.openxmlformats.org/officeDocument/2006/relationships/image" Target="../media/image22.emf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26.emf"/><Relationship Id="rId5" Type="http://schemas.openxmlformats.org/officeDocument/2006/relationships/image" Target="../media/image43.png"/><Relationship Id="rId10" Type="http://schemas.openxmlformats.org/officeDocument/2006/relationships/image" Target="../media/image25.emf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0.emf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28.emf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2.emf"/><Relationship Id="rId4" Type="http://schemas.openxmlformats.org/officeDocument/2006/relationships/image" Target="NULL"/><Relationship Id="rId9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2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47.emf"/><Relationship Id="rId4" Type="http://schemas.openxmlformats.org/officeDocument/2006/relationships/image" Target="../media/image75.png"/><Relationship Id="rId9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0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81.png"/><Relationship Id="rId4" Type="http://schemas.openxmlformats.org/officeDocument/2006/relationships/image" Target="../media/image95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5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59.png"/><Relationship Id="rId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83.pn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12" Type="http://schemas.openxmlformats.org/officeDocument/2006/relationships/image" Target="../media/image7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58.png"/><Relationship Id="rId10" Type="http://schemas.openxmlformats.org/officeDocument/2006/relationships/image" Target="../media/image129.png"/><Relationship Id="rId4" Type="http://schemas.openxmlformats.org/officeDocument/2006/relationships/image" Target="../media/image88.png"/><Relationship Id="rId9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0732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CEAFC27-4A4B-4E0F-9696-3DB00D4AA354}"/>
              </a:ext>
            </a:extLst>
          </p:cNvPr>
          <p:cNvSpPr txBox="1">
            <a:spLocks/>
          </p:cNvSpPr>
          <p:nvPr/>
        </p:nvSpPr>
        <p:spPr>
          <a:xfrm>
            <a:off x="0" y="1906536"/>
            <a:ext cx="12192000" cy="3178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1.02</a:t>
            </a: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 которой мы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обсудим Данные </a:t>
            </a:r>
          </a:p>
          <a:p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зачем надо было учить производные и матрицы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32D2860-0D79-4520-9A6B-EB3BEF362C29}"/>
              </a:ext>
            </a:extLst>
          </p:cNvPr>
          <p:cNvSpPr txBox="1">
            <a:spLocks/>
          </p:cNvSpPr>
          <p:nvPr/>
        </p:nvSpPr>
        <p:spPr>
          <a:xfrm>
            <a:off x="3359696" y="5013176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Юрьевич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408340B8-4FC5-4BDC-8F32-EB43394E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087888" y="1700808"/>
            <a:ext cx="6192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,2,42,…} 	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+, *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EFF3E43-796B-43B4-969B-7BBF0E7125BA}"/>
              </a:ext>
            </a:extLst>
          </p:cNvPr>
          <p:cNvSpPr/>
          <p:nvPr/>
        </p:nvSpPr>
        <p:spPr>
          <a:xfrm>
            <a:off x="335360" y="2132856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ℤ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CC4CAA2E-BF21-478F-B01B-D345E88D1325}"/>
              </a:ext>
            </a:extLst>
          </p:cNvPr>
          <p:cNvSpPr/>
          <p:nvPr/>
        </p:nvSpPr>
        <p:spPr>
          <a:xfrm>
            <a:off x="263352" y="2780928"/>
            <a:ext cx="4680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ℚ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Рациональные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767408" y="3645024"/>
            <a:ext cx="4752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Иррациональные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B413436-5484-429B-B462-D772CCB7A35F}"/>
              </a:ext>
            </a:extLst>
          </p:cNvPr>
          <p:cNvSpPr/>
          <p:nvPr/>
        </p:nvSpPr>
        <p:spPr>
          <a:xfrm>
            <a:off x="263352" y="4869160"/>
            <a:ext cx="49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ℂ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Комплексные числа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303C769D-2CCF-47AE-8AFB-EBC18D8E8DE7}"/>
              </a:ext>
            </a:extLst>
          </p:cNvPr>
          <p:cNvSpPr/>
          <p:nvPr/>
        </p:nvSpPr>
        <p:spPr>
          <a:xfrm>
            <a:off x="683368" y="5877453"/>
            <a:ext cx="10081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Гиперкомплексные числа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{1+2i +3j+4k,…}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087888" y="2348880"/>
            <a:ext cx="6048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{0,-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,-2,-45,…} 	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335360" y="1484784"/>
            <a:ext cx="3768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ℕ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Натуральные числа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5087888" y="2996952"/>
            <a:ext cx="6678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1/2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5/4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2/5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,…}    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/>
              <p:cNvSpPr/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{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1/3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el-GR" sz="32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π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}			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/,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log,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/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3573016"/>
                <a:ext cx="6408712" cy="584775"/>
              </a:xfrm>
              <a:prstGeom prst="rect">
                <a:avLst/>
              </a:prstGeom>
              <a:blipFill>
                <a:blip r:embed="rId4"/>
                <a:stretch>
                  <a:fillRect l="-1522" t="-13542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2FC9A25-E478-4FFA-BAEA-CC51955E79DB}"/>
              </a:ext>
            </a:extLst>
          </p:cNvPr>
          <p:cNvSpPr/>
          <p:nvPr/>
        </p:nvSpPr>
        <p:spPr>
          <a:xfrm>
            <a:off x="263352" y="4149080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ℝ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Действительные числа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/>
              <p:cNvSpPr/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{</a:t>
                </a:r>
                <a:r>
                  <a:rPr lang="en-US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, 1+2i,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…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}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 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			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e>
                    </m:rad>
                  </m:oMath>
                </a14:m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085184"/>
                <a:ext cx="5832648" cy="497572"/>
              </a:xfrm>
              <a:prstGeom prst="rect">
                <a:avLst/>
              </a:prstGeom>
              <a:blipFill>
                <a:blip r:embed="rId5"/>
                <a:stretch>
                  <a:fillRect l="-1567" t="-3659" b="-256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7CE1C1D-1781-4DB5-8D58-8687F167E390}"/>
              </a:ext>
            </a:extLst>
          </p:cNvPr>
          <p:cNvSpPr/>
          <p:nvPr/>
        </p:nvSpPr>
        <p:spPr>
          <a:xfrm>
            <a:off x="11161243" y="2060848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96CBAFC-D0A6-49F4-9ECC-84E532FE8C5D}"/>
              </a:ext>
            </a:extLst>
          </p:cNvPr>
          <p:cNvSpPr/>
          <p:nvPr/>
        </p:nvSpPr>
        <p:spPr>
          <a:xfrm>
            <a:off x="11057717" y="2935201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float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991544" y="98072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 Данные</a:t>
            </a:r>
            <a:endParaRPr lang="ru-RU" alt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5A207B0-BDBB-4793-A21E-4A1A3558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2276872"/>
            <a:ext cx="11332200" cy="32519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9340B5-6E64-4EFF-BD09-20F26B0A2FFC}"/>
              </a:ext>
            </a:extLst>
          </p:cNvPr>
          <p:cNvSpPr txBox="1"/>
          <p:nvPr/>
        </p:nvSpPr>
        <p:spPr>
          <a:xfrm>
            <a:off x="119945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9FFBE5-DBE0-4EF5-AB91-617831320F3A}"/>
              </a:ext>
            </a:extLst>
          </p:cNvPr>
          <p:cNvSpPr txBox="1"/>
          <p:nvPr/>
        </p:nvSpPr>
        <p:spPr>
          <a:xfrm>
            <a:off x="3719736" y="1772816"/>
            <a:ext cx="2420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Номинальные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770CE9-9F47-4E75-A90C-546E32949810}"/>
              </a:ext>
            </a:extLst>
          </p:cNvPr>
          <p:cNvSpPr txBox="1"/>
          <p:nvPr/>
        </p:nvSpPr>
        <p:spPr>
          <a:xfrm>
            <a:off x="5951984" y="5589240"/>
            <a:ext cx="2495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Бинарные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CF2DBA-F323-4308-BB5D-4233A7401122}"/>
              </a:ext>
            </a:extLst>
          </p:cNvPr>
          <p:cNvSpPr txBox="1"/>
          <p:nvPr/>
        </p:nvSpPr>
        <p:spPr>
          <a:xfrm>
            <a:off x="10200456" y="5661248"/>
            <a:ext cx="2063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Порядковые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B1F42E-937D-46A2-A1D3-DD550559579C}"/>
              </a:ext>
            </a:extLst>
          </p:cNvPr>
          <p:cNvSpPr txBox="1"/>
          <p:nvPr/>
        </p:nvSpPr>
        <p:spPr>
          <a:xfrm>
            <a:off x="2423592" y="5445224"/>
            <a:ext cx="2109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Дискретные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2B867D-AC6E-40B9-BECA-BEFCDAF719A6}"/>
              </a:ext>
            </a:extLst>
          </p:cNvPr>
          <p:cNvSpPr txBox="1"/>
          <p:nvPr/>
        </p:nvSpPr>
        <p:spPr>
          <a:xfrm>
            <a:off x="7536160" y="1772816"/>
            <a:ext cx="4299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</a:rPr>
              <a:t>Непрерывные/Дискретные</a:t>
            </a:r>
          </a:p>
        </p:txBody>
      </p:sp>
    </p:spTree>
    <p:extLst>
      <p:ext uri="{BB962C8B-B14F-4D97-AF65-F5344CB8AC3E}">
        <p14:creationId xmlns:p14="http://schemas.microsoft.com/office/powerpoint/2010/main" val="23705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2" grpId="0"/>
      <p:bldP spid="43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5379" y="1124744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A572C73-AEF2-4B6E-AC51-F8651A0AAC30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D55CDB4F-1C98-4A3D-A9F8-B8FEE8819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t="19918" r="7417" b="12098"/>
          <a:stretch/>
        </p:blipFill>
        <p:spPr bwMode="auto">
          <a:xfrm>
            <a:off x="767408" y="2132856"/>
            <a:ext cx="4045768" cy="33963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672064" y="1988840"/>
            <a:ext cx="4176464" cy="358562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27448" y="6021288"/>
            <a:ext cx="7779025" cy="36004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6672064" y="1988840"/>
            <a:ext cx="4176464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127448" y="6021288"/>
            <a:ext cx="3888432" cy="3600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672064" y="2362200"/>
            <a:ext cx="4176464" cy="34672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015880" y="6021288"/>
            <a:ext cx="3888432" cy="36004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36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8723" y="874812"/>
            <a:ext cx="5460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Изображение / Видео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7488" y="1378868"/>
            <a:ext cx="11942624" cy="28803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93795" y="4259188"/>
            <a:ext cx="2592288" cy="22255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62147" y="4259188"/>
            <a:ext cx="2592288" cy="222555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6484" y="4259188"/>
            <a:ext cx="2592288" cy="22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2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FD593B0-5650-4E0F-A619-25231BF3A47F}"/>
              </a:ext>
            </a:extLst>
          </p:cNvPr>
          <p:cNvSpPr/>
          <p:nvPr/>
        </p:nvSpPr>
        <p:spPr>
          <a:xfrm>
            <a:off x="3531112" y="3410893"/>
            <a:ext cx="1800000" cy="180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BEF587-E0F6-47BB-98EA-643F664A8AB5}"/>
              </a:ext>
            </a:extLst>
          </p:cNvPr>
          <p:cNvSpPr/>
          <p:nvPr/>
        </p:nvSpPr>
        <p:spPr>
          <a:xfrm>
            <a:off x="1861408" y="4145300"/>
            <a:ext cx="1800000" cy="18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BDA75663-43B9-48E2-83D1-59CA3ECEE72C}"/>
              </a:ext>
            </a:extLst>
          </p:cNvPr>
          <p:cNvSpPr/>
          <p:nvPr/>
        </p:nvSpPr>
        <p:spPr>
          <a:xfrm>
            <a:off x="191704" y="4903615"/>
            <a:ext cx="1800000" cy="180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CC0BDB4-B665-4E43-BEA6-373AECEA1CD1}"/>
              </a:ext>
            </a:extLst>
          </p:cNvPr>
          <p:cNvSpPr/>
          <p:nvPr/>
        </p:nvSpPr>
        <p:spPr>
          <a:xfrm>
            <a:off x="5206432" y="2773561"/>
            <a:ext cx="1800000" cy="180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 animBg="1"/>
      <p:bldP spid="16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0828" y="1124744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C62B584-36B4-44BC-BA3D-09761070AC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-1" b="50680"/>
          <a:stretch/>
        </p:blipFill>
        <p:spPr>
          <a:xfrm>
            <a:off x="2639616" y="1628800"/>
            <a:ext cx="6843903" cy="1704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/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3DF9C633-3F22-4A1A-9D93-A2CB6EB979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2" y="3645024"/>
                <a:ext cx="4080348" cy="218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551384" y="3140968"/>
            <a:ext cx="7009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/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74377A-83E1-4798-9778-F1F279F4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4221088"/>
                <a:ext cx="3058914" cy="2163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7273772-C73D-4CAA-BF0B-1A72EDA86C46}"/>
              </a:ext>
            </a:extLst>
          </p:cNvPr>
          <p:cNvSpPr/>
          <p:nvPr/>
        </p:nvSpPr>
        <p:spPr>
          <a:xfrm>
            <a:off x="5639272" y="3645024"/>
            <a:ext cx="6912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эквидистантный временной ряд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/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частота дискретизации</a:t>
                </a: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DFA60148-72DC-4DE4-9283-37A95B9BF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805264"/>
                <a:ext cx="4783810" cy="523220"/>
              </a:xfrm>
              <a:prstGeom prst="rect">
                <a:avLst/>
              </a:prstGeom>
              <a:blipFill>
                <a:blip r:embed="rId7"/>
                <a:stretch>
                  <a:fillRect t="-11628" r="-1146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83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2411" y="1268760"/>
            <a:ext cx="5551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Электрокардиограмма</a:t>
            </a:r>
          </a:p>
        </p:txBody>
      </p:sp>
      <p:grpSp>
        <p:nvGrpSpPr>
          <p:cNvPr id="9" name="Полотно 57805">
            <a:extLst>
              <a:ext uri="{FF2B5EF4-FFF2-40B4-BE49-F238E27FC236}">
                <a16:creationId xmlns:a16="http://schemas.microsoft.com/office/drawing/2014/main" id="{52D05C1C-C229-4F63-AD19-1E0ADA61DEEA}"/>
              </a:ext>
            </a:extLst>
          </p:cNvPr>
          <p:cNvGrpSpPr/>
          <p:nvPr/>
        </p:nvGrpSpPr>
        <p:grpSpPr>
          <a:xfrm>
            <a:off x="1343472" y="1726504"/>
            <a:ext cx="9793088" cy="5157192"/>
            <a:chOff x="0" y="0"/>
            <a:chExt cx="5971540" cy="355600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92BD9B4-4DAD-441C-AAEB-2F5EA5314487}"/>
                </a:ext>
              </a:extLst>
            </p:cNvPr>
            <p:cNvSpPr/>
            <p:nvPr/>
          </p:nvSpPr>
          <p:spPr>
            <a:xfrm>
              <a:off x="0" y="0"/>
              <a:ext cx="5971540" cy="3556000"/>
            </a:xfrm>
            <a:prstGeom prst="rect">
              <a:avLst/>
            </a:prstGeom>
            <a:ln>
              <a:noFill/>
            </a:ln>
          </p:spPr>
        </p:sp>
        <p:sp>
          <p:nvSpPr>
            <p:cNvPr id="11" name="Полилиния: фигура 49">
              <a:extLst>
                <a:ext uri="{FF2B5EF4-FFF2-40B4-BE49-F238E27FC236}">
                  <a16:creationId xmlns:a16="http://schemas.microsoft.com/office/drawing/2014/main" id="{7D06681C-EBCF-4E1B-8A8F-2FAAE10E4AAB}"/>
                </a:ext>
              </a:extLst>
            </p:cNvPr>
            <p:cNvSpPr/>
            <p:nvPr/>
          </p:nvSpPr>
          <p:spPr>
            <a:xfrm>
              <a:off x="377190" y="12198"/>
              <a:ext cx="5303520" cy="2845302"/>
            </a:xfrm>
            <a:custGeom>
              <a:avLst/>
              <a:gdLst>
                <a:gd name="connsiteX0" fmla="*/ 0 w 3599794"/>
                <a:gd name="connsiteY0" fmla="*/ 1166969 h 1465824"/>
                <a:gd name="connsiteX1" fmla="*/ 131380 w 3599794"/>
                <a:gd name="connsiteY1" fmla="*/ 1166969 h 1465824"/>
                <a:gd name="connsiteX2" fmla="*/ 199697 w 3599794"/>
                <a:gd name="connsiteY2" fmla="*/ 1088141 h 1465824"/>
                <a:gd name="connsiteX3" fmla="*/ 299545 w 3599794"/>
                <a:gd name="connsiteY3" fmla="*/ 1101279 h 1465824"/>
                <a:gd name="connsiteX4" fmla="*/ 349469 w 3599794"/>
                <a:gd name="connsiteY4" fmla="*/ 1169596 h 1465824"/>
                <a:gd name="connsiteX5" fmla="*/ 509752 w 3599794"/>
                <a:gd name="connsiteY5" fmla="*/ 1166969 h 1465824"/>
                <a:gd name="connsiteX6" fmla="*/ 546538 w 3599794"/>
                <a:gd name="connsiteY6" fmla="*/ 1279955 h 1465824"/>
                <a:gd name="connsiteX7" fmla="*/ 596463 w 3599794"/>
                <a:gd name="connsiteY7" fmla="*/ 320 h 1465824"/>
                <a:gd name="connsiteX8" fmla="*/ 693683 w 3599794"/>
                <a:gd name="connsiteY8" fmla="*/ 1411334 h 1465824"/>
                <a:gd name="connsiteX9" fmla="*/ 748863 w 3599794"/>
                <a:gd name="connsiteY9" fmla="*/ 1174852 h 1465824"/>
                <a:gd name="connsiteX10" fmla="*/ 985345 w 3599794"/>
                <a:gd name="connsiteY10" fmla="*/ 1166969 h 1465824"/>
                <a:gd name="connsiteX11" fmla="*/ 1079938 w 3599794"/>
                <a:gd name="connsiteY11" fmla="*/ 1111789 h 1465824"/>
                <a:gd name="connsiteX12" fmla="*/ 1145628 w 3599794"/>
                <a:gd name="connsiteY12" fmla="*/ 1009314 h 1465824"/>
                <a:gd name="connsiteX13" fmla="*/ 1224456 w 3599794"/>
                <a:gd name="connsiteY13" fmla="*/ 943624 h 1465824"/>
                <a:gd name="connsiteX14" fmla="*/ 1300656 w 3599794"/>
                <a:gd name="connsiteY14" fmla="*/ 972527 h 1465824"/>
                <a:gd name="connsiteX15" fmla="*/ 1392621 w 3599794"/>
                <a:gd name="connsiteY15" fmla="*/ 1109162 h 1465824"/>
                <a:gd name="connsiteX16" fmla="*/ 1474076 w 3599794"/>
                <a:gd name="connsiteY16" fmla="*/ 1166969 h 1465824"/>
                <a:gd name="connsiteX17" fmla="*/ 1642242 w 3599794"/>
                <a:gd name="connsiteY17" fmla="*/ 1166969 h 1465824"/>
                <a:gd name="connsiteX18" fmla="*/ 1757856 w 3599794"/>
                <a:gd name="connsiteY18" fmla="*/ 1109162 h 1465824"/>
                <a:gd name="connsiteX19" fmla="*/ 1857704 w 3599794"/>
                <a:gd name="connsiteY19" fmla="*/ 1103907 h 1465824"/>
                <a:gd name="connsiteX20" fmla="*/ 1933904 w 3599794"/>
                <a:gd name="connsiteY20" fmla="*/ 1169596 h 1465824"/>
                <a:gd name="connsiteX21" fmla="*/ 2046890 w 3599794"/>
                <a:gd name="connsiteY21" fmla="*/ 1166969 h 1465824"/>
                <a:gd name="connsiteX22" fmla="*/ 2115207 w 3599794"/>
                <a:gd name="connsiteY22" fmla="*/ 1093396 h 1465824"/>
                <a:gd name="connsiteX23" fmla="*/ 2194035 w 3599794"/>
                <a:gd name="connsiteY23" fmla="*/ 1090769 h 1465824"/>
                <a:gd name="connsiteX24" fmla="*/ 2275490 w 3599794"/>
                <a:gd name="connsiteY24" fmla="*/ 1166969 h 1465824"/>
                <a:gd name="connsiteX25" fmla="*/ 2414752 w 3599794"/>
                <a:gd name="connsiteY25" fmla="*/ 1166969 h 1465824"/>
                <a:gd name="connsiteX26" fmla="*/ 2469932 w 3599794"/>
                <a:gd name="connsiteY26" fmla="*/ 1298348 h 1465824"/>
                <a:gd name="connsiteX27" fmla="*/ 2532994 w 3599794"/>
                <a:gd name="connsiteY27" fmla="*/ 320 h 1465824"/>
                <a:gd name="connsiteX28" fmla="*/ 2627587 w 3599794"/>
                <a:gd name="connsiteY28" fmla="*/ 1403452 h 1465824"/>
                <a:gd name="connsiteX29" fmla="*/ 2669628 w 3599794"/>
                <a:gd name="connsiteY29" fmla="*/ 1161714 h 1465824"/>
                <a:gd name="connsiteX30" fmla="*/ 2924504 w 3599794"/>
                <a:gd name="connsiteY30" fmla="*/ 1161714 h 1465824"/>
                <a:gd name="connsiteX31" fmla="*/ 3037490 w 3599794"/>
                <a:gd name="connsiteY31" fmla="*/ 1027707 h 1465824"/>
                <a:gd name="connsiteX32" fmla="*/ 3155732 w 3599794"/>
                <a:gd name="connsiteY32" fmla="*/ 959389 h 1465824"/>
                <a:gd name="connsiteX33" fmla="*/ 3250325 w 3599794"/>
                <a:gd name="connsiteY33" fmla="*/ 985665 h 1465824"/>
                <a:gd name="connsiteX34" fmla="*/ 3292366 w 3599794"/>
                <a:gd name="connsiteY34" fmla="*/ 1098652 h 1465824"/>
                <a:gd name="connsiteX35" fmla="*/ 3363311 w 3599794"/>
                <a:gd name="connsiteY35" fmla="*/ 1161714 h 1465824"/>
                <a:gd name="connsiteX36" fmla="*/ 3536732 w 3599794"/>
                <a:gd name="connsiteY36" fmla="*/ 1164341 h 1465824"/>
                <a:gd name="connsiteX37" fmla="*/ 3599794 w 3599794"/>
                <a:gd name="connsiteY37" fmla="*/ 1132810 h 146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599794" h="1465824">
                  <a:moveTo>
                    <a:pt x="0" y="1166969"/>
                  </a:moveTo>
                  <a:cubicBezTo>
                    <a:pt x="49048" y="1173538"/>
                    <a:pt x="98097" y="1180107"/>
                    <a:pt x="131380" y="1166969"/>
                  </a:cubicBezTo>
                  <a:cubicBezTo>
                    <a:pt x="164663" y="1153831"/>
                    <a:pt x="171670" y="1099089"/>
                    <a:pt x="199697" y="1088141"/>
                  </a:cubicBezTo>
                  <a:cubicBezTo>
                    <a:pt x="227725" y="1077193"/>
                    <a:pt x="274583" y="1087703"/>
                    <a:pt x="299545" y="1101279"/>
                  </a:cubicBezTo>
                  <a:cubicBezTo>
                    <a:pt x="324507" y="1114855"/>
                    <a:pt x="314435" y="1158648"/>
                    <a:pt x="349469" y="1169596"/>
                  </a:cubicBezTo>
                  <a:cubicBezTo>
                    <a:pt x="384504" y="1180544"/>
                    <a:pt x="476907" y="1148576"/>
                    <a:pt x="509752" y="1166969"/>
                  </a:cubicBezTo>
                  <a:cubicBezTo>
                    <a:pt x="542597" y="1185362"/>
                    <a:pt x="532086" y="1474396"/>
                    <a:pt x="546538" y="1279955"/>
                  </a:cubicBezTo>
                  <a:cubicBezTo>
                    <a:pt x="560990" y="1085514"/>
                    <a:pt x="571939" y="-21577"/>
                    <a:pt x="596463" y="320"/>
                  </a:cubicBezTo>
                  <a:cubicBezTo>
                    <a:pt x="620987" y="22216"/>
                    <a:pt x="668283" y="1215579"/>
                    <a:pt x="693683" y="1411334"/>
                  </a:cubicBezTo>
                  <a:cubicBezTo>
                    <a:pt x="719083" y="1607089"/>
                    <a:pt x="700253" y="1215579"/>
                    <a:pt x="748863" y="1174852"/>
                  </a:cubicBezTo>
                  <a:cubicBezTo>
                    <a:pt x="797473" y="1134125"/>
                    <a:pt x="930166" y="1177479"/>
                    <a:pt x="985345" y="1166969"/>
                  </a:cubicBezTo>
                  <a:cubicBezTo>
                    <a:pt x="1040524" y="1156459"/>
                    <a:pt x="1053224" y="1138065"/>
                    <a:pt x="1079938" y="1111789"/>
                  </a:cubicBezTo>
                  <a:cubicBezTo>
                    <a:pt x="1106652" y="1085513"/>
                    <a:pt x="1121542" y="1037341"/>
                    <a:pt x="1145628" y="1009314"/>
                  </a:cubicBezTo>
                  <a:cubicBezTo>
                    <a:pt x="1169714" y="981287"/>
                    <a:pt x="1198618" y="949755"/>
                    <a:pt x="1224456" y="943624"/>
                  </a:cubicBezTo>
                  <a:cubicBezTo>
                    <a:pt x="1250294" y="937493"/>
                    <a:pt x="1272629" y="944937"/>
                    <a:pt x="1300656" y="972527"/>
                  </a:cubicBezTo>
                  <a:cubicBezTo>
                    <a:pt x="1328683" y="1000117"/>
                    <a:pt x="1363718" y="1076755"/>
                    <a:pt x="1392621" y="1109162"/>
                  </a:cubicBezTo>
                  <a:cubicBezTo>
                    <a:pt x="1421524" y="1141569"/>
                    <a:pt x="1432473" y="1157335"/>
                    <a:pt x="1474076" y="1166969"/>
                  </a:cubicBezTo>
                  <a:cubicBezTo>
                    <a:pt x="1515679" y="1176603"/>
                    <a:pt x="1594945" y="1176603"/>
                    <a:pt x="1642242" y="1166969"/>
                  </a:cubicBezTo>
                  <a:cubicBezTo>
                    <a:pt x="1689539" y="1157335"/>
                    <a:pt x="1721946" y="1119672"/>
                    <a:pt x="1757856" y="1109162"/>
                  </a:cubicBezTo>
                  <a:cubicBezTo>
                    <a:pt x="1793766" y="1098652"/>
                    <a:pt x="1828363" y="1093835"/>
                    <a:pt x="1857704" y="1103907"/>
                  </a:cubicBezTo>
                  <a:cubicBezTo>
                    <a:pt x="1887045" y="1113979"/>
                    <a:pt x="1902373" y="1159086"/>
                    <a:pt x="1933904" y="1169596"/>
                  </a:cubicBezTo>
                  <a:cubicBezTo>
                    <a:pt x="1965435" y="1180106"/>
                    <a:pt x="2016673" y="1179669"/>
                    <a:pt x="2046890" y="1166969"/>
                  </a:cubicBezTo>
                  <a:cubicBezTo>
                    <a:pt x="2077107" y="1154269"/>
                    <a:pt x="2090683" y="1106096"/>
                    <a:pt x="2115207" y="1093396"/>
                  </a:cubicBezTo>
                  <a:cubicBezTo>
                    <a:pt x="2139731" y="1080696"/>
                    <a:pt x="2167321" y="1078507"/>
                    <a:pt x="2194035" y="1090769"/>
                  </a:cubicBezTo>
                  <a:cubicBezTo>
                    <a:pt x="2220749" y="1103031"/>
                    <a:pt x="2238704" y="1154269"/>
                    <a:pt x="2275490" y="1166969"/>
                  </a:cubicBezTo>
                  <a:cubicBezTo>
                    <a:pt x="2312276" y="1179669"/>
                    <a:pt x="2382345" y="1145072"/>
                    <a:pt x="2414752" y="1166969"/>
                  </a:cubicBezTo>
                  <a:cubicBezTo>
                    <a:pt x="2447159" y="1188866"/>
                    <a:pt x="2450225" y="1492789"/>
                    <a:pt x="2469932" y="1298348"/>
                  </a:cubicBezTo>
                  <a:cubicBezTo>
                    <a:pt x="2489639" y="1103907"/>
                    <a:pt x="2506718" y="-17197"/>
                    <a:pt x="2532994" y="320"/>
                  </a:cubicBezTo>
                  <a:cubicBezTo>
                    <a:pt x="2559270" y="17837"/>
                    <a:pt x="2604815" y="1209886"/>
                    <a:pt x="2627587" y="1403452"/>
                  </a:cubicBezTo>
                  <a:cubicBezTo>
                    <a:pt x="2650359" y="1597018"/>
                    <a:pt x="2620142" y="1202004"/>
                    <a:pt x="2669628" y="1161714"/>
                  </a:cubicBezTo>
                  <a:cubicBezTo>
                    <a:pt x="2719114" y="1121424"/>
                    <a:pt x="2863194" y="1184048"/>
                    <a:pt x="2924504" y="1161714"/>
                  </a:cubicBezTo>
                  <a:cubicBezTo>
                    <a:pt x="2985814" y="1139380"/>
                    <a:pt x="2998952" y="1061428"/>
                    <a:pt x="3037490" y="1027707"/>
                  </a:cubicBezTo>
                  <a:cubicBezTo>
                    <a:pt x="3076028" y="993986"/>
                    <a:pt x="3120260" y="966396"/>
                    <a:pt x="3155732" y="959389"/>
                  </a:cubicBezTo>
                  <a:cubicBezTo>
                    <a:pt x="3191204" y="952382"/>
                    <a:pt x="3227553" y="962455"/>
                    <a:pt x="3250325" y="985665"/>
                  </a:cubicBezTo>
                  <a:cubicBezTo>
                    <a:pt x="3273097" y="1008875"/>
                    <a:pt x="3273535" y="1069310"/>
                    <a:pt x="3292366" y="1098652"/>
                  </a:cubicBezTo>
                  <a:cubicBezTo>
                    <a:pt x="3311197" y="1127993"/>
                    <a:pt x="3322583" y="1150766"/>
                    <a:pt x="3363311" y="1161714"/>
                  </a:cubicBezTo>
                  <a:cubicBezTo>
                    <a:pt x="3404039" y="1172662"/>
                    <a:pt x="3497318" y="1169158"/>
                    <a:pt x="3536732" y="1164341"/>
                  </a:cubicBezTo>
                  <a:cubicBezTo>
                    <a:pt x="3576146" y="1159524"/>
                    <a:pt x="3593663" y="1138503"/>
                    <a:pt x="3599794" y="1132810"/>
                  </a:cubicBezTo>
                </a:path>
              </a:pathLst>
            </a:cu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ru-RU" sz="2400">
                <a:solidFill>
                  <a:schemeClr val="bg1"/>
                </a:solidFill>
              </a:endParaRPr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C4967597-10C4-4470-BB55-7F5549F827F4}"/>
                </a:ext>
              </a:extLst>
            </p:cNvPr>
            <p:cNvCxnSpPr/>
            <p:nvPr/>
          </p:nvCxnSpPr>
          <p:spPr>
            <a:xfrm>
              <a:off x="1306830" y="190500"/>
              <a:ext cx="27279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2AF60BE-0F04-4C31-8AB8-C7343388A8F5}"/>
                </a:ext>
              </a:extLst>
            </p:cNvPr>
            <p:cNvCxnSpPr/>
            <p:nvPr/>
          </p:nvCxnSpPr>
          <p:spPr>
            <a:xfrm>
              <a:off x="567690" y="2316480"/>
              <a:ext cx="0" cy="44196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72B2F37F-A77A-4C63-9716-0100232BC4B3}"/>
                </a:ext>
              </a:extLst>
            </p:cNvPr>
            <p:cNvCxnSpPr>
              <a:stCxn id="11" idx="4"/>
            </p:cNvCxnSpPr>
            <p:nvPr/>
          </p:nvCxnSpPr>
          <p:spPr>
            <a:xfrm flipV="1">
              <a:off x="892057" y="601980"/>
              <a:ext cx="18533" cy="16805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E82DE65D-C059-438A-9664-43F058055B30}"/>
                </a:ext>
              </a:extLst>
            </p:cNvPr>
            <p:cNvCxnSpPr>
              <a:stCxn id="11" idx="5"/>
            </p:cNvCxnSpPr>
            <p:nvPr/>
          </p:nvCxnSpPr>
          <p:spPr>
            <a:xfrm flipH="1" flipV="1">
              <a:off x="1116330" y="601980"/>
              <a:ext cx="11870" cy="1675414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4CD285A2-CFD9-4290-BC3F-507E27962286}"/>
                </a:ext>
              </a:extLst>
            </p:cNvPr>
            <p:cNvCxnSpPr/>
            <p:nvPr/>
          </p:nvCxnSpPr>
          <p:spPr>
            <a:xfrm>
              <a:off x="1078230" y="2316480"/>
              <a:ext cx="0" cy="80227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AB2BF09-3C3C-4D6B-9BBB-38CB3729733A}"/>
                </a:ext>
              </a:extLst>
            </p:cNvPr>
            <p:cNvCxnSpPr/>
            <p:nvPr/>
          </p:nvCxnSpPr>
          <p:spPr>
            <a:xfrm flipH="1" flipV="1">
              <a:off x="1466850" y="601980"/>
              <a:ext cx="13628" cy="202692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F2E1A6E3-7EFD-42DE-BCB4-40FBDBB9C3DA}"/>
                </a:ext>
              </a:extLst>
            </p:cNvPr>
            <p:cNvCxnSpPr/>
            <p:nvPr/>
          </p:nvCxnSpPr>
          <p:spPr>
            <a:xfrm flipV="1">
              <a:off x="1809750" y="601980"/>
              <a:ext cx="0" cy="1600200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FBD70A8B-B91D-4F64-B7CE-787A6F5B76B6}"/>
                </a:ext>
              </a:extLst>
            </p:cNvPr>
            <p:cNvCxnSpPr>
              <a:stCxn id="11" idx="16"/>
            </p:cNvCxnSpPr>
            <p:nvPr/>
          </p:nvCxnSpPr>
          <p:spPr>
            <a:xfrm>
              <a:off x="2548923" y="2277394"/>
              <a:ext cx="7587" cy="80326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C20B470D-4061-48D4-A8ED-0D6246F8D017}"/>
                </a:ext>
              </a:extLst>
            </p:cNvPr>
            <p:cNvCxnSpPr/>
            <p:nvPr/>
          </p:nvCxnSpPr>
          <p:spPr>
            <a:xfrm flipV="1">
              <a:off x="3366135" y="1590675"/>
              <a:ext cx="0" cy="72558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3C48BEF2-B6B6-445E-B10F-051FDD287EE2}"/>
                </a:ext>
              </a:extLst>
            </p:cNvPr>
            <p:cNvCxnSpPr>
              <a:stCxn id="11" idx="24"/>
            </p:cNvCxnSpPr>
            <p:nvPr/>
          </p:nvCxnSpPr>
          <p:spPr>
            <a:xfrm flipH="1" flipV="1">
              <a:off x="3722370" y="1590525"/>
              <a:ext cx="7264" cy="686655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>
              <a:extLst>
                <a:ext uri="{FF2B5EF4-FFF2-40B4-BE49-F238E27FC236}">
                  <a16:creationId xmlns:a16="http://schemas.microsoft.com/office/drawing/2014/main" id="{C9163AD6-0780-43FA-AA62-DF4E9AD053BE}"/>
                </a:ext>
              </a:extLst>
            </p:cNvPr>
            <p:cNvCxnSpPr>
              <a:stCxn id="11" idx="25"/>
            </p:cNvCxnSpPr>
            <p:nvPr/>
          </p:nvCxnSpPr>
          <p:spPr>
            <a:xfrm>
              <a:off x="3934806" y="2277394"/>
              <a:ext cx="924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EA3A80DD-602D-47BD-97A9-35B619C36E11}"/>
                </a:ext>
              </a:extLst>
            </p:cNvPr>
            <p:cNvCxnSpPr/>
            <p:nvPr/>
          </p:nvCxnSpPr>
          <p:spPr>
            <a:xfrm>
              <a:off x="4362450" y="2277394"/>
              <a:ext cx="1905" cy="627731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1558BEC9-11AC-402F-BC7B-B57E7AB048ED}"/>
                </a:ext>
              </a:extLst>
            </p:cNvPr>
            <p:cNvCxnSpPr/>
            <p:nvPr/>
          </p:nvCxnSpPr>
          <p:spPr>
            <a:xfrm flipH="1" flipV="1">
              <a:off x="4696573" y="1590536"/>
              <a:ext cx="8777" cy="691743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E344B7C4-E8E8-4D26-9AF5-BEA03CE2DFD3}"/>
                </a:ext>
              </a:extLst>
            </p:cNvPr>
            <p:cNvCxnSpPr/>
            <p:nvPr/>
          </p:nvCxnSpPr>
          <p:spPr>
            <a:xfrm flipV="1">
              <a:off x="5330190" y="1495425"/>
              <a:ext cx="0" cy="82083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41CB2E3B-639A-4ABB-B40F-FBC37233BFC9}"/>
                </a:ext>
              </a:extLst>
            </p:cNvPr>
            <p:cNvCxnSpPr/>
            <p:nvPr/>
          </p:nvCxnSpPr>
          <p:spPr>
            <a:xfrm>
              <a:off x="4705350" y="1590792"/>
              <a:ext cx="6248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329C8365-8EA2-47E8-BDA8-7C37FBD176C1}"/>
                </a:ext>
              </a:extLst>
            </p:cNvPr>
            <p:cNvCxnSpPr/>
            <p:nvPr/>
          </p:nvCxnSpPr>
          <p:spPr>
            <a:xfrm>
              <a:off x="3366135" y="1655445"/>
              <a:ext cx="3276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741E8671-C262-4100-8201-9C807B95458A}"/>
                </a:ext>
              </a:extLst>
            </p:cNvPr>
            <p:cNvCxnSpPr/>
            <p:nvPr/>
          </p:nvCxnSpPr>
          <p:spPr>
            <a:xfrm>
              <a:off x="1078230" y="3020786"/>
              <a:ext cx="147069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AB4F2F08-3416-4D62-B7E0-C46B7F2846E2}"/>
                </a:ext>
              </a:extLst>
            </p:cNvPr>
            <p:cNvCxnSpPr/>
            <p:nvPr/>
          </p:nvCxnSpPr>
          <p:spPr>
            <a:xfrm>
              <a:off x="567690" y="2596243"/>
              <a:ext cx="5105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BE16AFFD-192C-470F-AB8E-A371D58CA48C}"/>
                </a:ext>
              </a:extLst>
            </p:cNvPr>
            <p:cNvCxnSpPr/>
            <p:nvPr/>
          </p:nvCxnSpPr>
          <p:spPr>
            <a:xfrm>
              <a:off x="910590" y="696686"/>
              <a:ext cx="20574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8D80A1A4-2C26-412C-B05D-1542D70679EE}"/>
                </a:ext>
              </a:extLst>
            </p:cNvPr>
            <p:cNvCxnSpPr/>
            <p:nvPr/>
          </p:nvCxnSpPr>
          <p:spPr>
            <a:xfrm>
              <a:off x="1455965" y="729343"/>
              <a:ext cx="38100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DD20FF83-33D6-4EE6-940C-32B6721A3512}"/>
                </a:ext>
              </a:extLst>
            </p:cNvPr>
            <p:cNvCxnSpPr/>
            <p:nvPr/>
          </p:nvCxnSpPr>
          <p:spPr>
            <a:xfrm>
              <a:off x="1480478" y="2514600"/>
              <a:ext cx="1068445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Надпись 107">
              <a:extLst>
                <a:ext uri="{FF2B5EF4-FFF2-40B4-BE49-F238E27FC236}">
                  <a16:creationId xmlns:a16="http://schemas.microsoft.com/office/drawing/2014/main" id="{A307645C-0520-44B0-8D13-8AEFEABADC38}"/>
                </a:ext>
              </a:extLst>
            </p:cNvPr>
            <p:cNvSpPr txBox="1"/>
            <p:nvPr/>
          </p:nvSpPr>
          <p:spPr>
            <a:xfrm>
              <a:off x="2256700" y="206806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R</a:t>
              </a:r>
              <a:endPara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8" name="Надпись 107">
              <a:extLst>
                <a:ext uri="{FF2B5EF4-FFF2-40B4-BE49-F238E27FC236}">
                  <a16:creationId xmlns:a16="http://schemas.microsoft.com/office/drawing/2014/main" id="{E221BBEA-F83D-4DC5-AFD6-D1A458609277}"/>
                </a:ext>
              </a:extLst>
            </p:cNvPr>
            <p:cNvSpPr txBox="1"/>
            <p:nvPr/>
          </p:nvSpPr>
          <p:spPr>
            <a:xfrm>
              <a:off x="1652293" y="2482094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</a:t>
              </a:r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39" name="Надпись 107">
              <a:extLst>
                <a:ext uri="{FF2B5EF4-FFF2-40B4-BE49-F238E27FC236}">
                  <a16:creationId xmlns:a16="http://schemas.microsoft.com/office/drawing/2014/main" id="{2224EF65-FE9B-4748-8883-DC692CE18C08}"/>
                </a:ext>
              </a:extLst>
            </p:cNvPr>
            <p:cNvSpPr txBox="1"/>
            <p:nvPr/>
          </p:nvSpPr>
          <p:spPr>
            <a:xfrm>
              <a:off x="1379765" y="3031910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0" name="Надпись 107">
              <a:extLst>
                <a:ext uri="{FF2B5EF4-FFF2-40B4-BE49-F238E27FC236}">
                  <a16:creationId xmlns:a16="http://schemas.microsoft.com/office/drawing/2014/main" id="{CE1BAC38-3CC1-4B2D-A6D6-F40F449E9719}"/>
                </a:ext>
              </a:extLst>
            </p:cNvPr>
            <p:cNvSpPr txBox="1"/>
            <p:nvPr/>
          </p:nvSpPr>
          <p:spPr>
            <a:xfrm>
              <a:off x="228405" y="2707383"/>
              <a:ext cx="87693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P-Q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интервал</a:t>
              </a:r>
            </a:p>
          </p:txBody>
        </p:sp>
        <p:sp>
          <p:nvSpPr>
            <p:cNvPr id="41" name="Надпись 107">
              <a:extLst>
                <a:ext uri="{FF2B5EF4-FFF2-40B4-BE49-F238E27FC236}">
                  <a16:creationId xmlns:a16="http://schemas.microsoft.com/office/drawing/2014/main" id="{E4A160E5-6E1E-452D-B526-05E783ADE4E3}"/>
                </a:ext>
              </a:extLst>
            </p:cNvPr>
            <p:cNvSpPr txBox="1"/>
            <p:nvPr/>
          </p:nvSpPr>
          <p:spPr>
            <a:xfrm>
              <a:off x="3211289" y="1090306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2" name="Надпись 107">
              <a:extLst>
                <a:ext uri="{FF2B5EF4-FFF2-40B4-BE49-F238E27FC236}">
                  <a16:creationId xmlns:a16="http://schemas.microsoft.com/office/drawing/2014/main" id="{CF34418C-E667-49A0-9263-5D3C7915796B}"/>
                </a:ext>
              </a:extLst>
            </p:cNvPr>
            <p:cNvSpPr txBox="1"/>
            <p:nvPr/>
          </p:nvSpPr>
          <p:spPr>
            <a:xfrm>
              <a:off x="4698365" y="1086120"/>
              <a:ext cx="63182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волна</a:t>
              </a:r>
            </a:p>
          </p:txBody>
        </p:sp>
        <p:sp>
          <p:nvSpPr>
            <p:cNvPr id="43" name="Надпись 107">
              <a:extLst>
                <a:ext uri="{FF2B5EF4-FFF2-40B4-BE49-F238E27FC236}">
                  <a16:creationId xmlns:a16="http://schemas.microsoft.com/office/drawing/2014/main" id="{1394DBF8-0E29-4DA1-972A-43AE4D9CF364}"/>
                </a:ext>
              </a:extLst>
            </p:cNvPr>
            <p:cNvSpPr txBox="1"/>
            <p:nvPr/>
          </p:nvSpPr>
          <p:spPr>
            <a:xfrm>
              <a:off x="3684270" y="2895600"/>
              <a:ext cx="937895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QRS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Комплекс</a:t>
              </a:r>
            </a:p>
          </p:txBody>
        </p:sp>
        <p:sp>
          <p:nvSpPr>
            <p:cNvPr id="44" name="Надпись 107">
              <a:extLst>
                <a:ext uri="{FF2B5EF4-FFF2-40B4-BE49-F238E27FC236}">
                  <a16:creationId xmlns:a16="http://schemas.microsoft.com/office/drawing/2014/main" id="{AD55B672-73AE-4781-8186-8A3EF32DDF73}"/>
                </a:ext>
              </a:extLst>
            </p:cNvPr>
            <p:cNvSpPr txBox="1"/>
            <p:nvPr/>
          </p:nvSpPr>
          <p:spPr>
            <a:xfrm>
              <a:off x="1256937" y="190214"/>
              <a:ext cx="824230" cy="50038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S-T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  <p:sp>
          <p:nvSpPr>
            <p:cNvPr id="45" name="Надпись 107">
              <a:extLst>
                <a:ext uri="{FF2B5EF4-FFF2-40B4-BE49-F238E27FC236}">
                  <a16:creationId xmlns:a16="http://schemas.microsoft.com/office/drawing/2014/main" id="{9945D2A7-9BB0-416A-BFB5-1162C06D4AEF}"/>
                </a:ext>
              </a:extLst>
            </p:cNvPr>
            <p:cNvSpPr txBox="1"/>
            <p:nvPr/>
          </p:nvSpPr>
          <p:spPr>
            <a:xfrm>
              <a:off x="432707" y="190846"/>
              <a:ext cx="824230" cy="49974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P</a:t>
              </a:r>
              <a:r>
                <a:rPr lang="ru-RU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-</a:t>
              </a:r>
              <a:r>
                <a:rPr 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Q</a:t>
              </a:r>
              <a:endPara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algn="ctr"/>
              <a:r>
                <a:rPr lang="ru-RU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сегмент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72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5720" y="980728"/>
            <a:ext cx="4294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544C09-3EFC-46EE-8A05-51B08076BD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b="12523"/>
          <a:stretch/>
        </p:blipFill>
        <p:spPr>
          <a:xfrm>
            <a:off x="1487488" y="2060848"/>
            <a:ext cx="4491023" cy="20100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7F8234-09D2-4EC0-8873-D4104CCC374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59496" y="4221088"/>
            <a:ext cx="3719841" cy="23445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FB02AA-4AEB-4C34-91E3-7F56A0BA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48" y="2060848"/>
            <a:ext cx="3463209" cy="184165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4AF184FB-3F92-4518-9639-D6ED70B506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2" t="3266" r="747" b="3893"/>
          <a:stretch/>
        </p:blipFill>
        <p:spPr>
          <a:xfrm>
            <a:off x="6456040" y="4365104"/>
            <a:ext cx="3744416" cy="204607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1666436" y="1340768"/>
            <a:ext cx="102251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Извлечение признакового пространства</a:t>
            </a:r>
          </a:p>
        </p:txBody>
      </p:sp>
    </p:spTree>
    <p:extLst>
      <p:ext uri="{BB962C8B-B14F-4D97-AF65-F5344CB8AC3E}">
        <p14:creationId xmlns:p14="http://schemas.microsoft.com/office/powerpoint/2010/main" val="74638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2" descr="r/dataisbeautiful - Trump vs. Biden Facebook Ad Copies Wordcloud [OC]">
            <a:extLst>
              <a:ext uri="{FF2B5EF4-FFF2-40B4-BE49-F238E27FC236}">
                <a16:creationId xmlns:a16="http://schemas.microsoft.com/office/drawing/2014/main" id="{7B5D28F4-C09D-45CC-A9EB-B4AFEAF9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36" y="1484784"/>
            <a:ext cx="691276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84560" y="980728"/>
            <a:ext cx="485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407368" y="4869160"/>
            <a:ext cx="12025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Казнить Нельзя Помиловать (</a:t>
            </a:r>
            <a:r>
              <a:rPr lang="ru-RU" sz="28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Применять Нельзя Запретить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335360" y="1700808"/>
            <a:ext cx="4104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текста как последовательность категориальных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983432" y="2996952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Облака Слов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of Words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055440" y="5373216"/>
            <a:ext cx="98650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Наши спортсмены были в отличной форме - Юдашкин постарался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9EFA2C7-1915-49C9-AF23-3E72D3AF2DFF}"/>
              </a:ext>
            </a:extLst>
          </p:cNvPr>
          <p:cNvSpPr/>
          <p:nvPr/>
        </p:nvSpPr>
        <p:spPr>
          <a:xfrm>
            <a:off x="1931568" y="6322748"/>
            <a:ext cx="6540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косил косой 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косой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1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769838" y="981165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127448" y="1628800"/>
            <a:ext cx="84249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7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C4A0CAA0-AB59-4170-8950-AD40EAAE5ADC}"/>
              </a:ext>
            </a:extLst>
          </p:cNvPr>
          <p:cNvSpPr txBox="1">
            <a:spLocks/>
          </p:cNvSpPr>
          <p:nvPr/>
        </p:nvSpPr>
        <p:spPr>
          <a:xfrm>
            <a:off x="2279576" y="176904"/>
            <a:ext cx="804482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7B6B012-D001-4B49-A484-699D277C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925F992-9B4B-4C85-BB11-4FF5DA4BC67E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F62BDA3-BC3A-419C-A519-13FE634ECD8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4CB30-045E-4DDB-8D7C-1D34B4D686F2}"/>
              </a:ext>
            </a:extLst>
          </p:cNvPr>
          <p:cNvSpPr txBox="1"/>
          <p:nvPr/>
        </p:nvSpPr>
        <p:spPr>
          <a:xfrm>
            <a:off x="845824" y="1582076"/>
            <a:ext cx="11025226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Что такое машинное обучение (МО)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МО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Основные термины в МО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Объекты, Цель, Характеристики, Набор данных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Модель, Прогноз, Потери</a:t>
            </a: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Тренировочный-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валидационный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-Тестовый набор  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Компромисс смещения-дисперсии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Классификация задач МО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учителем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без учителя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Обучение с подкреплением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70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9912424" y="2060848"/>
            <a:ext cx="648072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904312" y="3429000"/>
            <a:ext cx="936104" cy="216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8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12" grpId="0"/>
      <p:bldP spid="13" grpId="0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8904312" y="1556792"/>
            <a:ext cx="936104" cy="28083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904312" y="2708920"/>
            <a:ext cx="259228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7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  <p:bldP spid="15" grpId="0"/>
      <p:bldP spid="16" grpId="0"/>
      <p:bldP spid="20" grpId="0"/>
      <p:bldP spid="21" grpId="0"/>
      <p:bldP spid="23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779E4F0-401A-4CC5-B835-13B09F7DFF6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3176" r="10490"/>
          <a:stretch/>
        </p:blipFill>
        <p:spPr>
          <a:xfrm>
            <a:off x="8904312" y="1556792"/>
            <a:ext cx="2574591" cy="2805567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8904312" y="1556792"/>
            <a:ext cx="2592288" cy="28083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4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20" grpId="0"/>
      <p:bldP spid="21" grpId="0"/>
      <p:bldP spid="22" grpId="0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6593" y="1124744"/>
            <a:ext cx="2276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A0FED2D-6C4F-41B5-AA83-C9EFED3C3FB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1628800"/>
                <a:ext cx="5040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551384" y="1628800"/>
            <a:ext cx="12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Скаляр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32" y="1628800"/>
                <a:ext cx="12479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/>
          <p:cNvSpPr/>
          <p:nvPr/>
        </p:nvSpPr>
        <p:spPr>
          <a:xfrm>
            <a:off x="551384" y="2780928"/>
            <a:ext cx="126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Вектор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2204864"/>
                <a:ext cx="1715790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132856"/>
                <a:ext cx="14423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407368" y="4365104"/>
            <a:ext cx="153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4005064"/>
                <a:ext cx="3594510" cy="1233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437112"/>
                <a:ext cx="18568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4365104"/>
                <a:ext cx="2290114" cy="647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/>
          <p:cNvSpPr/>
          <p:nvPr/>
        </p:nvSpPr>
        <p:spPr>
          <a:xfrm>
            <a:off x="479376" y="5661248"/>
            <a:ext cx="1239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/>
              <p:cNvSpPr/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Прямоуголь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661248"/>
                <a:ext cx="1583061" cy="5579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/>
          <p:cNvSpPr/>
          <p:nvPr/>
        </p:nvSpPr>
        <p:spPr>
          <a:xfrm>
            <a:off x="7248128" y="4005064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2-го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231904" y="2276872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1-го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583832" y="1628800"/>
            <a:ext cx="3264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Тензор 0-го порядка</a:t>
            </a:r>
            <a:endParaRPr lang="ru-RU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/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A54F1C1F-74E9-458A-9479-C8B3F1CEB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2852936"/>
                <a:ext cx="17821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/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ru-RU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1DA54FBC-93BD-4A60-B363-6E2CD8B36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2780928"/>
                <a:ext cx="1774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/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…,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32" name="Прямоугольник 31">
                <a:extLst>
                  <a:ext uri="{FF2B5EF4-FFF2-40B4-BE49-F238E27FC236}">
                    <a16:creationId xmlns:a16="http://schemas.microsoft.com/office/drawing/2014/main" id="{D60F9DE4-7ACF-4A7F-9235-3CF8ABD4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52" y="3356992"/>
                <a:ext cx="321517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Рисунок 3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3752" y="5119918"/>
            <a:ext cx="7206581" cy="17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25" grpId="0"/>
      <p:bldP spid="26" grpId="0"/>
      <p:bldP spid="27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единительная линия 9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/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C9ACB530-6C95-4CE7-9DD8-C260BED3F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07" y="2314208"/>
                <a:ext cx="45720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/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80D0C265-7E63-40F4-B9ED-1941E23D5D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1" y="2323924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/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CCD10D41-C241-47A7-9247-6B89CFF2A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573" y="2301772"/>
                <a:ext cx="4081439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/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123E8E-B748-4509-956D-26B9528FD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32" y="3272257"/>
                <a:ext cx="463352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/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B430F0B7-2132-4A16-A0C4-EAFF021B9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05" y="3212976"/>
                <a:ext cx="5986952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/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854D4787-9B50-46FC-9959-8FC850C2B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612" y="3226082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935760" y="1628800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AE81344-7E0A-4895-A274-CEB99A11A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2033430" y="4149081"/>
            <a:ext cx="2171600" cy="1773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3384F8B-B847-4DE7-B9DC-0A72CC47CAD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878781" y="4149080"/>
            <a:ext cx="2171599" cy="177347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982FB45-E948-4063-9756-C2280090D01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0176" y="4149080"/>
            <a:ext cx="2171598" cy="17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351584" y="1628800"/>
            <a:ext cx="6849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Матрично-скалярное сложение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/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m:rPr>
                          <m:nor/>
                        </m:rPr>
                        <a:rPr lang="en-US" sz="40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228C69E3-6A9E-4315-B543-53D02CA45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921" y="2420888"/>
                <a:ext cx="2971007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/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EE1EC2DD-1901-42AD-8F63-B7CE98481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2456765"/>
                <a:ext cx="4070517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/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3B72497-CAD3-403F-9A12-0F6867047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229" y="2473388"/>
                <a:ext cx="45720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/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D93F435-63FA-4564-9E59-7E77B16E5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1" y="3319479"/>
                <a:ext cx="457289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/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AA3ED637-273D-4A49-8407-22707DB9F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41" y="3283270"/>
                <a:ext cx="5495500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/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32B2AF2C-77CA-4180-AFC6-646B99F64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341" y="3272721"/>
                <a:ext cx="457200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A42F9AF-B6B9-44D2-A711-1E7761B23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4192" y="4365104"/>
            <a:ext cx="2152931" cy="17582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F605376-9221-4A28-B8BE-565ACFF0372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100345" y="4365104"/>
            <a:ext cx="2171598" cy="177347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F2247C7-4E3D-4D35-AC29-E061FC09EF6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5377602" y="4780067"/>
            <a:ext cx="1260033" cy="10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Broadcasting 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(</a:t>
            </a:r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сложение матрицы и вектора)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/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5FDB0F5-A289-41C7-B63F-FFCDA75CB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2636912"/>
                <a:ext cx="20874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/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56CBE514-9FA6-490F-AAD4-66B5746C6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28" y="2574693"/>
                <a:ext cx="2321533" cy="757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/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5031631B-2C25-414E-8E78-550EE92A4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83" y="2616281"/>
                <a:ext cx="50405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/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65F4B5DA-8AB8-4690-8438-3102594942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90" y="2679297"/>
                <a:ext cx="257693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/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525BDE9F-1B48-4896-8866-6F962A673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03" y="3621864"/>
                <a:ext cx="261481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/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019480A0-B757-4F10-BEAE-2EB22E7CC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27" y="3586766"/>
                <a:ext cx="3241657" cy="757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/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3743468-A698-40BD-9F91-02A48B6FB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115" y="3621864"/>
                <a:ext cx="2576935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9035299-8EF2-497A-91D1-959BAC1C5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2078389" y="4813510"/>
            <a:ext cx="2152929" cy="175822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963B40B-6FB7-430F-BBD7-03751048E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4967802" y="5082431"/>
            <a:ext cx="2121210" cy="91919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49CD469-D92E-4B3D-81BF-262A64A88C0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6200" y="4725144"/>
            <a:ext cx="2109871" cy="17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0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567608" y="1484784"/>
            <a:ext cx="7096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/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11953949-DCEC-4605-9964-DBAD86E95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30" y="3576316"/>
                <a:ext cx="5127494" cy="1038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/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9115C8B-FF3F-4381-8749-B4911C1B1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2348880"/>
                <a:ext cx="3707810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/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012538E-D0B7-480C-8610-CF7AE382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17" y="2311659"/>
                <a:ext cx="3705502" cy="1038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/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58ACF501-F814-416B-B342-4AD453401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16" y="4586942"/>
                <a:ext cx="4406656" cy="1940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/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𝑩𝑨</m:t>
                      </m:r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283DB0B4-6A04-4A4F-BCD1-3D2C684FB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229200"/>
                <a:ext cx="2822439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7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/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5A24304A-208F-4A1E-9E1E-FF49B78A1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518047"/>
                <a:ext cx="5373009" cy="3339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/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8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8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8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2A194DF-4A86-4011-BCDB-28E10E31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555" y="3435977"/>
                <a:ext cx="3779624" cy="3339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/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8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8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ru-RU" sz="8000" dirty="0">
                  <a:solidFill>
                    <a:srgbClr val="FF0000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A5D5C5B-31E6-4BE9-9F41-A4722896C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54" y="1362633"/>
                <a:ext cx="4554452" cy="2137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F7DC8D-3B29-4889-A724-3DB5B6B1BBFE}"/>
              </a:ext>
            </a:extLst>
          </p:cNvPr>
          <p:cNvSpPr/>
          <p:nvPr/>
        </p:nvSpPr>
        <p:spPr>
          <a:xfrm>
            <a:off x="5966969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CF76C9E-1E98-4D56-9F8A-5DAAC344AAF3}"/>
              </a:ext>
            </a:extLst>
          </p:cNvPr>
          <p:cNvSpPr/>
          <p:nvPr/>
        </p:nvSpPr>
        <p:spPr>
          <a:xfrm>
            <a:off x="6853571" y="334071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7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72A307C-E6B2-4104-8003-E1E83AA17530}"/>
              </a:ext>
            </a:extLst>
          </p:cNvPr>
          <p:cNvSpPr/>
          <p:nvPr/>
        </p:nvSpPr>
        <p:spPr>
          <a:xfrm>
            <a:off x="5925264" y="4441165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8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5571580-5161-4088-9ED6-E93E1B97491A}"/>
              </a:ext>
            </a:extLst>
          </p:cNvPr>
          <p:cNvSpPr/>
          <p:nvPr/>
        </p:nvSpPr>
        <p:spPr>
          <a:xfrm>
            <a:off x="6836647" y="4480326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9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A4BA64-E33A-4D8E-BD3B-6E93FAA86A1E}"/>
              </a:ext>
            </a:extLst>
          </p:cNvPr>
          <p:cNvSpPr/>
          <p:nvPr/>
        </p:nvSpPr>
        <p:spPr>
          <a:xfrm>
            <a:off x="5873164" y="5727232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6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FBA67B9-87A8-4CD6-B175-B8ACFA9E1992}"/>
              </a:ext>
            </a:extLst>
          </p:cNvPr>
          <p:cNvSpPr/>
          <p:nvPr/>
        </p:nvSpPr>
        <p:spPr>
          <a:xfrm>
            <a:off x="6815868" y="5710488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7030A0"/>
                </a:solidFill>
                <a:latin typeface="IBM Plex Mono" panose="020B0509050203000203" pitchFamily="49" charset="-52"/>
              </a:rPr>
              <a:t>5</a:t>
            </a:r>
            <a:endParaRPr lang="ru-RU" sz="8000" dirty="0">
              <a:solidFill>
                <a:srgbClr val="7030A0"/>
              </a:solidFill>
              <a:latin typeface="IBM Plex Mono" panose="020B0509050203000203" pitchFamily="49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9758506-8723-4A6F-B2AF-5CA1069B7B3E}"/>
              </a:ext>
            </a:extLst>
          </p:cNvPr>
          <p:cNvSpPr/>
          <p:nvPr/>
        </p:nvSpPr>
        <p:spPr>
          <a:xfrm>
            <a:off x="6672064" y="1988840"/>
            <a:ext cx="469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http://matrixmultiplication.xyz/</a:t>
            </a:r>
          </a:p>
        </p:txBody>
      </p:sp>
    </p:spTree>
    <p:extLst>
      <p:ext uri="{BB962C8B-B14F-4D97-AF65-F5344CB8AC3E}">
        <p14:creationId xmlns:p14="http://schemas.microsoft.com/office/powerpoint/2010/main" val="30985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0013 0.0638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6389 L -0.00352 0.3344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33449 L -0.00351 0.4527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45278 L -0.00117 0.62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1" grpId="1"/>
      <p:bldP spid="12" grpId="0"/>
      <p:bldP spid="12" grpId="1"/>
      <p:bldP spid="12" grpId="2"/>
      <p:bldP spid="12" grpId="3"/>
      <p:bldP spid="12" grpId="4"/>
      <p:bldP spid="13" grpId="0"/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Умножение Матрицы на Матрицу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4C463A6-8CFA-4525-B526-1A88749E0CD1}"/>
              </a:ext>
            </a:extLst>
          </p:cNvPr>
          <p:cNvSpPr/>
          <p:nvPr/>
        </p:nvSpPr>
        <p:spPr>
          <a:xfrm>
            <a:off x="2567608" y="1989058"/>
            <a:ext cx="70968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Современные Языковые модели 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Трансформеры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98EA254-B2DC-4C84-9CAD-CE9CF7EA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791" y="2955602"/>
            <a:ext cx="9058930" cy="3019644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F0407E3-47F5-4FE2-BF04-3909D8DFA958}"/>
              </a:ext>
            </a:extLst>
          </p:cNvPr>
          <p:cNvSpPr/>
          <p:nvPr/>
        </p:nvSpPr>
        <p:spPr>
          <a:xfrm>
            <a:off x="7224569" y="5032586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B05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Key</a:t>
            </a:r>
            <a:endParaRPr lang="ru-RU" sz="3600" i="1" dirty="0">
              <a:solidFill>
                <a:srgbClr val="00B05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44704F6-3ECD-485E-8BF2-030AB33660EA}"/>
              </a:ext>
            </a:extLst>
          </p:cNvPr>
          <p:cNvSpPr/>
          <p:nvPr/>
        </p:nvSpPr>
        <p:spPr>
          <a:xfrm>
            <a:off x="9103969" y="5032587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0070C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Value</a:t>
            </a:r>
            <a:endParaRPr lang="ru-RU" sz="3600" i="1" dirty="0">
              <a:solidFill>
                <a:srgbClr val="0070C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A3F1899B-70DF-4DF0-B15C-91885F4BE3B3}"/>
              </a:ext>
            </a:extLst>
          </p:cNvPr>
          <p:cNvSpPr/>
          <p:nvPr/>
        </p:nvSpPr>
        <p:spPr>
          <a:xfrm>
            <a:off x="5150049" y="5032588"/>
            <a:ext cx="1578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Verdana" panose="020B0604030504040204" pitchFamily="34" charset="0"/>
              </a:rPr>
              <a:t>Query</a:t>
            </a:r>
            <a:endParaRPr lang="ru-RU" sz="3600" i="1" dirty="0">
              <a:solidFill>
                <a:srgbClr val="C00000"/>
              </a:solidFill>
              <a:latin typeface="Cambria Math" panose="02040503050406030204" pitchFamily="18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6216" y="1489943"/>
            <a:ext cx="802838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Comic Sans MS" panose="030F0702030302020204" pitchFamily="66" charset="0"/>
              </a:rPr>
              <a:t>y=f(X)</a:t>
            </a:r>
            <a:endParaRPr lang="ru-RU" sz="199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295800" y="4869161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 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6960096" y="4797152"/>
            <a:ext cx="244827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Данные</a:t>
            </a:r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1343472" y="5013177"/>
            <a:ext cx="280831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Ожидаемый ответ </a:t>
            </a:r>
          </a:p>
        </p:txBody>
      </p:sp>
      <p:sp>
        <p:nvSpPr>
          <p:cNvPr id="14" name="Нижний колонтитул 6">
            <a:extLst>
              <a:ext uri="{FF2B5EF4-FFF2-40B4-BE49-F238E27FC236}">
                <a16:creationId xmlns:a16="http://schemas.microsoft.com/office/drawing/2014/main" id="{2708ACFE-7DD8-4AA4-93B4-C1F7AF79844C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История и Базовые Понятия. Антон Долганов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E9E8FFBD-E74E-430A-A5ED-08C52B4E5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9165AEF-989A-415B-87F1-5AC048F2DAC9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04EE6CD4-902C-4E41-A7D8-F899AAE9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 я вижу МО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A64208E-4464-4D34-AA46-2A4393B0325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Скругленный прямоугольник 2">
            <a:extLst>
              <a:ext uri="{FF2B5EF4-FFF2-40B4-BE49-F238E27FC236}">
                <a16:creationId xmlns:a16="http://schemas.microsoft.com/office/drawing/2014/main" id="{BE779601-AE63-4A80-9EB2-1CDDE3E9C9DF}"/>
              </a:ext>
            </a:extLst>
          </p:cNvPr>
          <p:cNvSpPr/>
          <p:nvPr/>
        </p:nvSpPr>
        <p:spPr>
          <a:xfrm>
            <a:off x="7104112" y="1700808"/>
            <a:ext cx="2088232" cy="388843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46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071664" y="1388152"/>
            <a:ext cx="53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Скалярное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/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ED742D48-5574-44F9-B298-F5B247282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060848"/>
                <a:ext cx="257693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/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4FF44B42-77A4-4A08-AACA-D0039086F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31" y="2828312"/>
                <a:ext cx="7355668" cy="1994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/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BF90B7D7-2901-46A9-BDD1-7CD1212F5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72" y="2081627"/>
                <a:ext cx="2576935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/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b="1" dirty="0" smtClean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rad>
                    <m:r>
                      <a:rPr lang="en-US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rad>
                    <m:r>
                      <a:rPr lang="en-US" sz="4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u-RU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486C0281-C1A9-4595-8E1A-3CBE669B9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" y="5132568"/>
                <a:ext cx="9756774" cy="1470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13A662F-45A5-4C5C-A305-A140F41BEA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9552384" y="1676184"/>
            <a:ext cx="900066" cy="281633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6F82591-6302-4846-87AC-EC7BB76E73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1064552" y="1676184"/>
            <a:ext cx="900066" cy="281633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B4CBD2E-3B32-437E-9A37-DD5F4B24A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128448" y="4628512"/>
            <a:ext cx="1210725" cy="738247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623392" y="4844536"/>
            <a:ext cx="3217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Норма вектора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19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  <p:bldP spid="21" grpId="0"/>
      <p:bldP spid="22" grpId="0"/>
      <p:bldP spid="23" grpId="0"/>
      <p:bldP spid="25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898524" y="1484784"/>
            <a:ext cx="1129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Поэлементное умножение (произведение Адамара)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/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9062F8F-D441-43ED-BD45-86CA1A2D5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212" y="3571894"/>
                <a:ext cx="5059462" cy="9641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/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1CB3AB81-5BA1-47AC-ACC3-FB4D17DC0F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2132856"/>
                <a:ext cx="3497817" cy="9641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/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F62367AB-7954-4BB8-8527-89A3E156F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15" y="2108080"/>
                <a:ext cx="3505575" cy="9641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F86CD4-3B19-43B1-AB7D-870DD7447FF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703512" y="4653136"/>
            <a:ext cx="2089789" cy="17066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E832E42-1327-4CCD-B330-6D2CA5F7221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598987" y="4653136"/>
            <a:ext cx="2118148" cy="17298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A1933E-7625-42C8-BF36-8D0D777FA23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8100" y="4634740"/>
            <a:ext cx="2229187" cy="18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9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2783632" y="1268760"/>
            <a:ext cx="6109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Транспонирование Матрицы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/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2AAB2737-6E3B-4520-8F73-C68B9047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393" y="2097716"/>
                <a:ext cx="548559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/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5AFD9BC9-ACF6-4DC6-9210-D94B07483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8736" y="1988840"/>
                <a:ext cx="6459189" cy="990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/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5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54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308A139-6457-4C03-AAAA-91C1CE022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05" y="3218330"/>
                <a:ext cx="548559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/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B742D433-075A-487B-859F-FB1831D3D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2588" y="3200066"/>
                <a:ext cx="7214961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/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5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ru-RU" sz="5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Прямоугольник 13">
                <a:extLst>
                  <a:ext uri="{FF2B5EF4-FFF2-40B4-BE49-F238E27FC236}">
                    <a16:creationId xmlns:a16="http://schemas.microsoft.com/office/drawing/2014/main" id="{809DB519-D5A9-4D70-BD66-A882E4B49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98" y="2559381"/>
                <a:ext cx="601831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19AAC7-91A8-4C14-9A7F-0DFCE820F0F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567608" y="4149080"/>
            <a:ext cx="1618075" cy="25889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DAA794-D208-40BD-A3C7-01F2D24F435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5303912" y="4149080"/>
            <a:ext cx="3140990" cy="13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7221C2-EB6B-4DBB-8411-BEB4CEA934E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50453" y="2492896"/>
            <a:ext cx="3856923" cy="3105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649397-AB3C-48CA-BAAD-CF7916C3C41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258985" y="2508771"/>
            <a:ext cx="3856923" cy="310515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B7F96CE-EC31-4407-A904-9D69546874FB}"/>
              </a:ext>
            </a:extLst>
          </p:cNvPr>
          <p:cNvSpPr/>
          <p:nvPr/>
        </p:nvSpPr>
        <p:spPr>
          <a:xfrm>
            <a:off x="13387" y="1778669"/>
            <a:ext cx="5731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Диагональная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4BAF08A-F71D-47E5-922E-7AFE486B5D68}"/>
              </a:ext>
            </a:extLst>
          </p:cNvPr>
          <p:cNvSpPr/>
          <p:nvPr/>
        </p:nvSpPr>
        <p:spPr>
          <a:xfrm>
            <a:off x="6773434" y="1766580"/>
            <a:ext cx="4899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Единичная Матрица</a:t>
            </a:r>
            <a:endParaRPr lang="ru-RU" sz="3600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/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66BB46-BCB1-4ADD-9BA7-05D151DB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3284984"/>
                <a:ext cx="1330051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9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91744" y="1556792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«Деление Матриц»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/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7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ru-RU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72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ru-RU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7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ru-RU" sz="7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DFE98D72-8DF8-45B6-8EA1-2D5FC9EF8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3356992"/>
                <a:ext cx="11396992" cy="12252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46BB653-826B-41F6-B628-F957D141EB1B}"/>
              </a:ext>
            </a:extLst>
          </p:cNvPr>
          <p:cNvSpPr/>
          <p:nvPr/>
        </p:nvSpPr>
        <p:spPr>
          <a:xfrm>
            <a:off x="3719736" y="2420888"/>
            <a:ext cx="4134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cs typeface="Times New Roman" panose="02020603050405020304" pitchFamily="18" charset="0"/>
              </a:rPr>
              <a:t>Обратная Матрица</a:t>
            </a:r>
            <a:endParaRPr lang="ru-RU" sz="3200" b="1" dirty="0">
              <a:solidFill>
                <a:schemeClr val="bg1"/>
              </a:solidFill>
              <a:latin typeface="IBM Plex Mono" panose="020B0509050203000203" pitchFamily="49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105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15C51F8-ACD0-4F11-8D8F-3DC562366A61}"/>
              </a:ext>
            </a:extLst>
          </p:cNvPr>
          <p:cNvCxnSpPr>
            <a:cxnSpLocks/>
          </p:cNvCxnSpPr>
          <p:nvPr/>
        </p:nvCxnSpPr>
        <p:spPr>
          <a:xfrm>
            <a:off x="7306307" y="4610951"/>
            <a:ext cx="2088232" cy="1730081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20E26FA-9905-47E6-9510-7625BB76F48F}"/>
              </a:ext>
            </a:extLst>
          </p:cNvPr>
          <p:cNvCxnSpPr>
            <a:cxnSpLocks/>
          </p:cNvCxnSpPr>
          <p:nvPr/>
        </p:nvCxnSpPr>
        <p:spPr>
          <a:xfrm flipV="1">
            <a:off x="10026559" y="2506629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936CA05-B2BC-4BB4-8718-6CB59BC391DA}"/>
              </a:ext>
            </a:extLst>
          </p:cNvPr>
          <p:cNvCxnSpPr>
            <a:cxnSpLocks/>
          </p:cNvCxnSpPr>
          <p:nvPr/>
        </p:nvCxnSpPr>
        <p:spPr>
          <a:xfrm>
            <a:off x="8810139" y="4234821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FCBD2E2-3554-420B-B491-7D641992941E}"/>
              </a:ext>
            </a:extLst>
          </p:cNvPr>
          <p:cNvCxnSpPr>
            <a:cxnSpLocks/>
          </p:cNvCxnSpPr>
          <p:nvPr/>
        </p:nvCxnSpPr>
        <p:spPr>
          <a:xfrm flipV="1">
            <a:off x="8234695" y="3658717"/>
            <a:ext cx="0" cy="259228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2D980E0-5012-42E1-B903-FD32CDF53DE8}"/>
              </a:ext>
            </a:extLst>
          </p:cNvPr>
          <p:cNvCxnSpPr>
            <a:cxnSpLocks/>
          </p:cNvCxnSpPr>
          <p:nvPr/>
        </p:nvCxnSpPr>
        <p:spPr>
          <a:xfrm>
            <a:off x="7018275" y="5386909"/>
            <a:ext cx="352839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C66FE07A-6022-44B6-BA70-E956361B1C1D}"/>
              </a:ext>
            </a:extLst>
          </p:cNvPr>
          <p:cNvCxnSpPr>
            <a:cxnSpLocks/>
          </p:cNvCxnSpPr>
          <p:nvPr/>
        </p:nvCxnSpPr>
        <p:spPr>
          <a:xfrm flipV="1">
            <a:off x="10025939" y="3154821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2FBB8CD-F96A-4DB4-B246-CB8C108B950D}"/>
              </a:ext>
            </a:extLst>
          </p:cNvPr>
          <p:cNvCxnSpPr>
            <a:cxnSpLocks/>
          </p:cNvCxnSpPr>
          <p:nvPr/>
        </p:nvCxnSpPr>
        <p:spPr>
          <a:xfrm>
            <a:off x="10028128" y="4234821"/>
            <a:ext cx="720000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/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B64F2B-E732-464B-8B22-835E8AA86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556792"/>
                <a:ext cx="4487669" cy="1693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E2F023A2-9436-49A2-8BD4-FEF16DB9C402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1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F64D91E-59F1-48F2-A8E1-68F59AFFA320}"/>
              </a:ext>
            </a:extLst>
          </p:cNvPr>
          <p:cNvCxnSpPr>
            <a:cxnSpLocks/>
          </p:cNvCxnSpPr>
          <p:nvPr/>
        </p:nvCxnSpPr>
        <p:spPr>
          <a:xfrm>
            <a:off x="10026559" y="4257566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/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6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6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6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C54083-C3CE-4F0A-815D-374827F6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35" y="3514741"/>
                <a:ext cx="4487669" cy="1693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F510BF0D-5754-40E6-B041-86CD8BC86FAA}"/>
              </a:ext>
            </a:extLst>
          </p:cNvPr>
          <p:cNvCxnSpPr>
            <a:cxnSpLocks/>
          </p:cNvCxnSpPr>
          <p:nvPr/>
        </p:nvCxnSpPr>
        <p:spPr>
          <a:xfrm flipV="1">
            <a:off x="10025939" y="3874822"/>
            <a:ext cx="722189" cy="34234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/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7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7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7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B43FCA-AF69-4AF6-B6E1-2A4963719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1498517"/>
                <a:ext cx="4487669" cy="18475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2DF172A-56E0-4FF9-8386-58696C68481A}"/>
              </a:ext>
            </a:extLst>
          </p:cNvPr>
          <p:cNvCxnSpPr>
            <a:cxnSpLocks/>
          </p:cNvCxnSpPr>
          <p:nvPr/>
        </p:nvCxnSpPr>
        <p:spPr>
          <a:xfrm flipV="1">
            <a:off x="10045901" y="3154821"/>
            <a:ext cx="702227" cy="115562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7602F0BE-8FD6-458E-BE9E-CD068EA32846}"/>
              </a:ext>
            </a:extLst>
          </p:cNvPr>
          <p:cNvCxnSpPr>
            <a:cxnSpLocks/>
          </p:cNvCxnSpPr>
          <p:nvPr/>
        </p:nvCxnSpPr>
        <p:spPr>
          <a:xfrm>
            <a:off x="8233861" y="5394701"/>
            <a:ext cx="548610" cy="455864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B44A71B-E8DE-4208-9C97-12BBADF9EE5E}"/>
              </a:ext>
            </a:extLst>
          </p:cNvPr>
          <p:cNvCxnSpPr>
            <a:cxnSpLocks/>
          </p:cNvCxnSpPr>
          <p:nvPr/>
        </p:nvCxnSpPr>
        <p:spPr>
          <a:xfrm flipV="1">
            <a:off x="8234075" y="4306909"/>
            <a:ext cx="0" cy="1080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4734A092-6513-4264-A58D-00A50353FC00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0" cy="3600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A50EB3F-35EE-4BD6-8557-74B643759FD6}"/>
              </a:ext>
            </a:extLst>
          </p:cNvPr>
          <p:cNvCxnSpPr>
            <a:cxnSpLocks/>
          </p:cNvCxnSpPr>
          <p:nvPr/>
        </p:nvCxnSpPr>
        <p:spPr>
          <a:xfrm>
            <a:off x="8234695" y="5409654"/>
            <a:ext cx="360000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1A03FD33-F31E-4CF2-B450-575808867054}"/>
              </a:ext>
            </a:extLst>
          </p:cNvPr>
          <p:cNvCxnSpPr>
            <a:cxnSpLocks/>
          </p:cNvCxnSpPr>
          <p:nvPr/>
        </p:nvCxnSpPr>
        <p:spPr>
          <a:xfrm flipV="1">
            <a:off x="8234075" y="5026909"/>
            <a:ext cx="722189" cy="34234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C170046A-FDEB-40A3-8C75-993FD17994E4}"/>
              </a:ext>
            </a:extLst>
          </p:cNvPr>
          <p:cNvCxnSpPr>
            <a:cxnSpLocks/>
          </p:cNvCxnSpPr>
          <p:nvPr/>
        </p:nvCxnSpPr>
        <p:spPr>
          <a:xfrm>
            <a:off x="8234075" y="5409654"/>
            <a:ext cx="274091" cy="212979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/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  <m:r>
                        <a:rPr lang="ru-RU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</m:acc>
                    </m:oMath>
                  </m:oMathPara>
                </a14:m>
                <a:endParaRPr lang="ru-RU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Прямоугольник 32">
                <a:extLst>
                  <a:ext uri="{FF2B5EF4-FFF2-40B4-BE49-F238E27FC236}">
                    <a16:creationId xmlns:a16="http://schemas.microsoft.com/office/drawing/2014/main" id="{2F253D57-3139-4150-87FC-99C566EFC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723" y="3730765"/>
                <a:ext cx="2895343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/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ru-RU" sz="2400" dirty="0">
                    <a:solidFill>
                      <a:schemeClr val="bg1"/>
                    </a:solidFill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значения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Eigenvalues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Прямоугольник 33">
                <a:extLst>
                  <a:ext uri="{FF2B5EF4-FFF2-40B4-BE49-F238E27FC236}">
                    <a16:creationId xmlns:a16="http://schemas.microsoft.com/office/drawing/2014/main" id="{3FB9E136-1DCF-414B-8BF5-52A7FC256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3" y="6073349"/>
                <a:ext cx="6432145" cy="513282"/>
              </a:xfrm>
              <a:prstGeom prst="rect">
                <a:avLst/>
              </a:prstGeom>
              <a:blipFill>
                <a:blip r:embed="rId8"/>
                <a:stretch>
                  <a:fillRect t="-3571" r="-569" b="-226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/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ν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Собственные векторы (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Eigenvectors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)</a:t>
                </a:r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138E99F6-E829-408D-991D-A55F196CA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3" y="5224230"/>
                <a:ext cx="6368154" cy="523220"/>
              </a:xfrm>
              <a:prstGeom prst="rect">
                <a:avLst/>
              </a:prstGeom>
              <a:blipFill>
                <a:blip r:embed="rId9"/>
                <a:stretch>
                  <a:fillRect t="-1163" r="-766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7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16" grpId="1"/>
      <p:bldP spid="22" grpId="0"/>
      <p:bldP spid="22" grpId="1"/>
      <p:bldP spid="22" grpId="2"/>
      <p:bldP spid="25" grpId="0"/>
      <p:bldP spid="25" grpId="1"/>
      <p:bldP spid="33" grpId="0"/>
      <p:bldP spid="34" grpId="0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769838" y="98116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127448" y="1628800"/>
            <a:ext cx="84249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55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6503" y="1052736"/>
            <a:ext cx="2289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680886" y="1930783"/>
            <a:ext cx="11233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Функция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математике — соответствие между элементами двух множеств — правило, по которому каждому элементу первого множества соответствует один и только один элемент второго множества.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20AC4-690D-4B14-AA44-7122A4347371}"/>
              </a:ext>
            </a:extLst>
          </p:cNvPr>
          <p:cNvSpPr txBox="1"/>
          <p:nvPr/>
        </p:nvSpPr>
        <p:spPr>
          <a:xfrm>
            <a:off x="2207568" y="3429000"/>
            <a:ext cx="3996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mbria Math" panose="02040503050406030204" pitchFamily="18" charset="0"/>
              </a:rPr>
              <a:t>y=f(x)</a:t>
            </a:r>
            <a:endParaRPr lang="ru-RU" sz="66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29C86-9431-4312-9695-453E63F4D11B}"/>
              </a:ext>
            </a:extLst>
          </p:cNvPr>
          <p:cNvSpPr txBox="1"/>
          <p:nvPr/>
        </p:nvSpPr>
        <p:spPr>
          <a:xfrm>
            <a:off x="4742925" y="4768124"/>
            <a:ext cx="42333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 err="1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func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800" b="0" dirty="0">
                <a:solidFill>
                  <a:srgbClr val="00B0F0"/>
                </a:solidFill>
                <a:effectLst/>
                <a:latin typeface="Courier New" panose="02070309020205020404" pitchFamily="49" charset="0"/>
              </a:rPr>
              <a:t>input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 = input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28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8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8087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4276" y="1052736"/>
            <a:ext cx="5953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все «одно и то же» 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/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8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80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97D3BB-3D9E-4767-990B-1EE4A357E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3140968"/>
                <a:ext cx="5638800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315C8E4-B1CF-4FAC-B8C3-768093008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1185113"/>
            <a:ext cx="837865" cy="567288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D66F6E2-084B-4B42-A720-BC45DEA7237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032104" y="1844824"/>
            <a:ext cx="467062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59290" y="1052736"/>
            <a:ext cx="2303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/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0876C5-4F77-4B2E-BBBE-DD85CEDC6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2492896"/>
                <a:ext cx="266429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F665A85-9D0E-4572-843A-91E8BC8B6FB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431704" y="1772816"/>
            <a:ext cx="2232248" cy="216084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6FD648A-7BB6-4392-9676-0243BB1A743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359696" y="4293096"/>
            <a:ext cx="2232248" cy="208487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/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=0.5∗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099A41-E82F-4407-831C-B64BD840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2752" y="4725144"/>
                <a:ext cx="4968552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01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  <p:bldP spid="30" grpId="0"/>
      <p:bldP spid="31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27448" y="1628800"/>
            <a:ext cx="84249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43176" y="1052736"/>
            <a:ext cx="4136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/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BEC23D-D1B4-4E38-92BB-A33553A68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944" y="4581128"/>
                <a:ext cx="4239542" cy="10257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/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(0,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0FD5B0-8356-4BC5-A280-303B2272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64904"/>
                <a:ext cx="331236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AF6347-D802-433A-AD2F-0E55F0777D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336360" y="4077072"/>
            <a:ext cx="2736304" cy="25793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CD3B8C-5F21-4A27-B5D5-273722BC5FA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408368" y="1556792"/>
            <a:ext cx="2603558" cy="2520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661D91-D2A5-4E45-B006-A9F27CB98D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l="38736" t="7623" r="26966" b="21458"/>
          <a:stretch/>
        </p:blipFill>
        <p:spPr>
          <a:xfrm>
            <a:off x="911424" y="1223625"/>
            <a:ext cx="5328592" cy="56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47931" y="1052736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679EE-E060-474B-910F-F0D1D3F7B724}"/>
              </a:ext>
            </a:extLst>
          </p:cNvPr>
          <p:cNvSpPr txBox="1"/>
          <p:nvPr/>
        </p:nvSpPr>
        <p:spPr>
          <a:xfrm>
            <a:off x="263352" y="2060848"/>
            <a:ext cx="11665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функции в точке — скорость изменения функции в данной точке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820AC4-690D-4B14-AA44-7122A4347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12413654" cy="1131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2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9939" y="1052736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635A7A-A39E-4AB4-A2B4-8147CC97B3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767408" y="4221088"/>
            <a:ext cx="2240597" cy="21689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6889F7-A8A3-42DC-85A8-8BE5E67A9D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03712" y="4221088"/>
            <a:ext cx="2274546" cy="21689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8BCB17E-B0A2-4695-B7E5-8FE8FB3BFCF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096000" y="4221088"/>
            <a:ext cx="2274546" cy="21440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760296" y="4221088"/>
            <a:ext cx="2204134" cy="20810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8832304" y="1844824"/>
            <a:ext cx="2175226" cy="211276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6B4A746-1D8D-4698-A7A4-3B3E9451AB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995716" y="1883022"/>
            <a:ext cx="2172287" cy="21028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E5EB3B-B61A-431C-8892-9921ABF9C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240016" y="1844824"/>
            <a:ext cx="2212186" cy="214142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ED47C0E-1DA8-4FD8-9321-4F586200D04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3575720" y="1844824"/>
            <a:ext cx="2271774" cy="21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5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7891" y="980728"/>
            <a:ext cx="332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Производная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/>
              <p:nvPr/>
            </p:nvSpPr>
            <p:spPr>
              <a:xfrm>
                <a:off x="4590775" y="1773721"/>
                <a:ext cx="128285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9E821-105F-454A-8D1C-3E5FB06B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75" y="1773721"/>
                <a:ext cx="1282851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15BB76B-2FA6-4731-8D95-EFA318A3CAAC}"/>
              </a:ext>
            </a:extLst>
          </p:cNvPr>
          <p:cNvSpPr/>
          <p:nvPr/>
        </p:nvSpPr>
        <p:spPr>
          <a:xfrm>
            <a:off x="623392" y="2060848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констант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/>
              <p:nvPr/>
            </p:nvSpPr>
            <p:spPr>
              <a:xfrm>
                <a:off x="7752184" y="1916832"/>
                <a:ext cx="544520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константа</a:t>
                </a: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3156E409-B864-42A4-8CA4-FD7404080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1916832"/>
                <a:ext cx="5445206" cy="523220"/>
              </a:xfrm>
              <a:prstGeom prst="rect">
                <a:avLst/>
              </a:prstGeom>
              <a:blipFill>
                <a:blip r:embed="rId5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/>
              <p:nvPr/>
            </p:nvSpPr>
            <p:spPr>
              <a:xfrm>
                <a:off x="5807968" y="2348880"/>
                <a:ext cx="2824876" cy="82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894F45-35EB-4C34-997D-5238CA2C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2348880"/>
                <a:ext cx="2824876" cy="829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4BAD243-F12F-40F0-803D-2CEF90010F33}"/>
              </a:ext>
            </a:extLst>
          </p:cNvPr>
          <p:cNvSpPr/>
          <p:nvPr/>
        </p:nvSpPr>
        <p:spPr>
          <a:xfrm>
            <a:off x="623392" y="2636912"/>
            <a:ext cx="3871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Производные степеней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/>
              <p:nvPr/>
            </p:nvSpPr>
            <p:spPr>
              <a:xfrm>
                <a:off x="5879976" y="3501008"/>
                <a:ext cx="2343206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80072-93A1-4F9F-BFB1-5F9A90F83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76" y="3501008"/>
                <a:ext cx="2343206" cy="9380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4DAAB75-3390-4F48-9D5F-516A97D2EBEE}"/>
              </a:ext>
            </a:extLst>
          </p:cNvPr>
          <p:cNvSpPr/>
          <p:nvPr/>
        </p:nvSpPr>
        <p:spPr>
          <a:xfrm>
            <a:off x="623392" y="3933056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логарифма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2CFE4F3-C215-4B6C-BEFE-352762F2BE08}"/>
              </a:ext>
            </a:extLst>
          </p:cNvPr>
          <p:cNvSpPr/>
          <p:nvPr/>
        </p:nvSpPr>
        <p:spPr>
          <a:xfrm>
            <a:off x="623392" y="3284984"/>
            <a:ext cx="4793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Производная от экспоненты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/>
              <p:nvPr/>
            </p:nvSpPr>
            <p:spPr>
              <a:xfrm>
                <a:off x="8472264" y="2780928"/>
                <a:ext cx="1892185" cy="948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28B668-31C5-44F8-84D6-09F219AC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780928"/>
                <a:ext cx="1892185" cy="948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BAAC230D-BBF1-4D80-A741-A875556D12BF}"/>
              </a:ext>
            </a:extLst>
          </p:cNvPr>
          <p:cNvSpPr/>
          <p:nvPr/>
        </p:nvSpPr>
        <p:spPr>
          <a:xfrm>
            <a:off x="695400" y="4581128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произведения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/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F498C7-68FA-4FA6-B77C-B1C625101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888" y="4437112"/>
                <a:ext cx="6314998" cy="836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/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7532C7-FBE5-49E1-A759-021897121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5966729"/>
                <a:ext cx="1957715" cy="8192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/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2DE02B-994A-4D69-B911-B51D4DA48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6093296"/>
                <a:ext cx="154426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/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84290-2B3A-4413-B1C4-A0B6868FF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952" y="6093296"/>
                <a:ext cx="155747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9AE485D-ADC0-4604-B58F-3EAE0CE8930E}"/>
              </a:ext>
            </a:extLst>
          </p:cNvPr>
          <p:cNvSpPr/>
          <p:nvPr/>
        </p:nvSpPr>
        <p:spPr>
          <a:xfrm>
            <a:off x="695400" y="6078449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Цепное правило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/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826BC3-0320-4246-8F91-56A21C86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5229200"/>
                <a:ext cx="6918048" cy="8206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EF6CCAF-ECB4-4339-8FE1-8F16CF6ED1DF}"/>
              </a:ext>
            </a:extLst>
          </p:cNvPr>
          <p:cNvSpPr/>
          <p:nvPr/>
        </p:nvSpPr>
        <p:spPr>
          <a:xfrm>
            <a:off x="699218" y="5405520"/>
            <a:ext cx="1843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+mj-cs"/>
              </a:rPr>
              <a:t>Для суммы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/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+mj-cs"/>
                  </a:rPr>
                  <a:t>- </a:t>
                </a:r>
                <a:r>
                  <a:rPr lang="ru-RU" sz="28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константы</a:t>
                </a:r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+mj-cs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4036F0C6-4CF6-4B0A-9D76-ABAAA2924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68" y="5085184"/>
                <a:ext cx="2664296" cy="1004314"/>
              </a:xfrm>
              <a:prstGeom prst="rect">
                <a:avLst/>
              </a:prstGeom>
              <a:blipFill>
                <a:blip r:embed="rId14"/>
                <a:stretch>
                  <a:fillRect l="-4577" t="-1212" b="-1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5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9797EF-F6CF-4FF3-9B1A-0A83A1783DFF}"/>
              </a:ext>
            </a:extLst>
          </p:cNvPr>
          <p:cNvSpPr txBox="1"/>
          <p:nvPr/>
        </p:nvSpPr>
        <p:spPr>
          <a:xfrm>
            <a:off x="4631428" y="1052736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</a:rPr>
              <a:t>Градиент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/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E529C1-E84C-468E-8988-E2AEEAF85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2060848"/>
                <a:ext cx="762000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/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7DADC5-F9AE-458F-9577-5C3501A3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85" y="3045986"/>
                <a:ext cx="10363200" cy="1672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/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5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,1]</m:t>
                      </m:r>
                    </m:oMath>
                  </m:oMathPara>
                </a14:m>
                <a:endParaRPr lang="ru-RU" sz="5400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6BD795E-A22F-41A7-85A1-B8ED7F0B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" y="4849430"/>
                <a:ext cx="1036320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33" grpId="0"/>
      <p:bldP spid="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Цель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/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Функция потерь (</a:t>
                </a:r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Loss)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3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  <m:r>
                      <a:rPr lang="en-US" sz="3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4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оценка качества модели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3C7EA1-8504-40CC-AEF7-A288D7FB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844824"/>
                <a:ext cx="9865096" cy="633571"/>
              </a:xfrm>
              <a:prstGeom prst="rect">
                <a:avLst/>
              </a:prstGeom>
              <a:blipFill>
                <a:blip r:embed="rId4"/>
                <a:stretch>
                  <a:fillRect l="-989" b="-173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/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Если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~</m:t>
                    </m:r>
                    <m:acc>
                      <m:accPr>
                        <m:chr m:val="̂"/>
                        <m:ctrlP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тогда</a:t>
                </a:r>
                <a:r>
                  <a:rPr lang="en-US" sz="3200" b="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𝐿</m:t>
                    </m:r>
                    <m:d>
                      <m:d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32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32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IBM Plex Mono" panose="020B0509050203000203" pitchFamily="49" charset="-52"/>
                    <a:ea typeface="Verdana" panose="020B0604030504040204" pitchFamily="34" charset="0"/>
                    <a:cs typeface="Verdana" panose="020B0604030504040204" pitchFamily="34" charset="0"/>
                  </a:rPr>
                  <a:t>принимает небольшие значения, иначе - большие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786454-90DA-4A09-BA0B-85A765FCE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780928"/>
                <a:ext cx="11449272" cy="584775"/>
              </a:xfrm>
              <a:prstGeom prst="rect">
                <a:avLst/>
              </a:prstGeom>
              <a:blipFill>
                <a:blip r:embed="rId5"/>
                <a:stretch>
                  <a:fillRect l="-586" b="-114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/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940B66-F02C-4B13-BEF1-A7FB06823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736" y="3429000"/>
                <a:ext cx="35814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/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1600" dirty="0">
                  <a:solidFill>
                    <a:schemeClr val="bg1"/>
                  </a:solidFill>
                  <a:latin typeface="IBM Plex Mono" panose="020B0509050203000203" pitchFamily="49" charset="-52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93DE2-966C-4B2A-B85A-5610C1340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005064"/>
                <a:ext cx="459343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0E7A1EB-801A-4D0E-9013-86A0FE31F64D}"/>
              </a:ext>
            </a:extLst>
          </p:cNvPr>
          <p:cNvSpPr txBox="1"/>
          <p:nvPr/>
        </p:nvSpPr>
        <p:spPr>
          <a:xfrm>
            <a:off x="5879976" y="443711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Функционал Потерь</a:t>
            </a:r>
            <a:endParaRPr lang="ru-RU" sz="20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BD971-F100-4605-8E34-6D9F64EF167B}"/>
              </a:ext>
            </a:extLst>
          </p:cNvPr>
          <p:cNvSpPr txBox="1"/>
          <p:nvPr/>
        </p:nvSpPr>
        <p:spPr>
          <a:xfrm>
            <a:off x="551384" y="5445224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Цель обучения</a:t>
            </a:r>
            <a:endParaRPr lang="ru-RU" sz="3200" i="1" dirty="0">
              <a:solidFill>
                <a:schemeClr val="bg1"/>
              </a:solidFill>
              <a:latin typeface="IBM Plex Mono" panose="020B0509050203000203" pitchFamily="49" charset="-52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/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𝑄</m:t>
                      </m:r>
                      <m:d>
                        <m:dPr>
                          <m:ctrlP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r>
                            <a:rPr lang="en-US" sz="4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𝕏</m:t>
                          </m:r>
                        </m:e>
                      </m:d>
                      <m:r>
                        <a:rPr lang="en-US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 panose="020B0604030504040204" pitchFamily="34" charset="0"/>
                        </a:rPr>
                        <m:t>→</m:t>
                      </m:r>
                      <m:func>
                        <m:funcPr>
                          <m:ctrlPr>
                            <a:rPr lang="en-US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∈</m:t>
                              </m:r>
                              <m:r>
                                <a:rPr lang="en-US" sz="4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erdana" panose="020B0604030504040204" pitchFamily="34" charset="0"/>
                                </a:rPr>
                                <m:t>𝔸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5" name="Прямоугольник 14">
                <a:extLst>
                  <a:ext uri="{FF2B5EF4-FFF2-40B4-BE49-F238E27FC236}">
                    <a16:creationId xmlns:a16="http://schemas.microsoft.com/office/drawing/2014/main" id="{FD9B772E-F377-4CFB-A98B-09FDB3598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5229200"/>
                <a:ext cx="6091897" cy="973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83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0E183E-6DA6-4F9C-B9F0-BE591F84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672064" y="2166839"/>
            <a:ext cx="4968552" cy="46911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3401DD-5C32-4082-BB50-FA3655F1DF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127448" y="2171462"/>
            <a:ext cx="4824536" cy="4685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27648" y="1052736"/>
            <a:ext cx="6223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Градиент и Антиградиент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3503712" y="6237312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2132856"/>
                <a:ext cx="120146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6360" y="4653136"/>
                <a:ext cx="2592288" cy="913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E98728-A5C8-4E53-8435-764ECF358166}"/>
              </a:ext>
            </a:extLst>
          </p:cNvPr>
          <p:cNvCxnSpPr>
            <a:cxnSpLocks/>
          </p:cNvCxnSpPr>
          <p:nvPr/>
        </p:nvCxnSpPr>
        <p:spPr>
          <a:xfrm flipV="1">
            <a:off x="1271464" y="5733256"/>
            <a:ext cx="1372507" cy="9049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2711624" y="5589240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8473089-BAAE-489C-BA3F-3BEF6F8228D3}"/>
              </a:ext>
            </a:extLst>
          </p:cNvPr>
          <p:cNvCxnSpPr>
            <a:cxnSpLocks/>
          </p:cNvCxnSpPr>
          <p:nvPr/>
        </p:nvCxnSpPr>
        <p:spPr>
          <a:xfrm>
            <a:off x="2927648" y="5733256"/>
            <a:ext cx="5040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A18BBFF-F520-4F26-8671-25708037B075}"/>
              </a:ext>
            </a:extLst>
          </p:cNvPr>
          <p:cNvCxnSpPr>
            <a:cxnSpLocks/>
          </p:cNvCxnSpPr>
          <p:nvPr/>
        </p:nvCxnSpPr>
        <p:spPr>
          <a:xfrm flipV="1">
            <a:off x="5303912" y="3789040"/>
            <a:ext cx="1806933" cy="14531"/>
          </a:xfrm>
          <a:prstGeom prst="line">
            <a:avLst/>
          </a:prstGeom>
          <a:ln w="57150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5159896" y="3645024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BD2CDE5-EFA1-4F5F-9B7E-2E50AEA31734}"/>
              </a:ext>
            </a:extLst>
          </p:cNvPr>
          <p:cNvCxnSpPr>
            <a:cxnSpLocks/>
          </p:cNvCxnSpPr>
          <p:nvPr/>
        </p:nvCxnSpPr>
        <p:spPr>
          <a:xfrm flipH="1">
            <a:off x="4511824" y="3789040"/>
            <a:ext cx="6462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/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=−2)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3E874C44-628C-4B09-BD49-B4BF869AC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5589240"/>
                <a:ext cx="3151760" cy="9130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/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A7A0561-4E6E-4146-9F03-B4BB78867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7" y="1268760"/>
                <a:ext cx="2616357" cy="913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5733256"/>
                <a:ext cx="1201461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>
            <a:extLst>
              <a:ext uri="{FF2B5EF4-FFF2-40B4-BE49-F238E27FC236}">
                <a16:creationId xmlns:a16="http://schemas.microsoft.com/office/drawing/2014/main" id="{F643DDCE-8C42-4325-9433-BDD5505E97C0}"/>
              </a:ext>
            </a:extLst>
          </p:cNvPr>
          <p:cNvSpPr/>
          <p:nvPr/>
        </p:nvSpPr>
        <p:spPr>
          <a:xfrm>
            <a:off x="9120336" y="4293096"/>
            <a:ext cx="216014" cy="21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B45E5D50-3F8E-4858-9996-8D7B70B135B0}"/>
              </a:ext>
            </a:extLst>
          </p:cNvPr>
          <p:cNvSpPr/>
          <p:nvPr/>
        </p:nvSpPr>
        <p:spPr>
          <a:xfrm>
            <a:off x="8400256" y="5013176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70747142-B222-4349-B735-1D133C50112C}"/>
              </a:ext>
            </a:extLst>
          </p:cNvPr>
          <p:cNvSpPr/>
          <p:nvPr/>
        </p:nvSpPr>
        <p:spPr>
          <a:xfrm>
            <a:off x="10848528" y="2636912"/>
            <a:ext cx="252000" cy="252000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/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78266B77-DD8E-44AB-88B2-DB5842C0B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204864"/>
                <a:ext cx="1842940" cy="9130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/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22CF9F-29D3-4BC8-A85E-13150971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28" y="3861048"/>
                <a:ext cx="1201461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 animBg="1"/>
      <p:bldP spid="12" grpId="0"/>
      <p:bldP spid="13" grpId="0"/>
      <p:bldP spid="15" grpId="0" animBg="1"/>
      <p:bldP spid="21" grpId="0" animBg="1"/>
      <p:bldP spid="23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83233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Прямая соединительная линия 1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DBAC8D8-9DD9-4FB1-A952-F515B93E9D8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776" y="1052736"/>
            <a:ext cx="947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Потерь для Нейронных Сетей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999656" y="6309320"/>
            <a:ext cx="6983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https://www.cs.umd.edu/~tomg/projects/landscapes/</a:t>
            </a:r>
          </a:p>
        </p:txBody>
      </p:sp>
      <p:pic>
        <p:nvPicPr>
          <p:cNvPr id="10" name="Picture 2" descr="https://www.cs.umd.edu/~tomg/img/landscapes/nosho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628800"/>
            <a:ext cx="5832648" cy="450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www.cs.umd.edu/~tomg/img/landscapes/shortHigh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41" b="98276" l="2134" r="995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88840"/>
            <a:ext cx="5910644" cy="406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4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27448" y="1628800"/>
            <a:ext cx="99371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40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Данных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A3E6323-63AB-44C1-82B4-D7C5F58CB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1916832"/>
            <a:ext cx="4952720" cy="4551413"/>
          </a:xfrm>
          <a:prstGeom prst="rect">
            <a:avLst/>
          </a:prstGeom>
        </p:spPr>
      </p:pic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D65B2C67-224F-4281-AF4E-AE897BEB4847}"/>
              </a:ext>
            </a:extLst>
          </p:cNvPr>
          <p:cNvSpPr txBox="1">
            <a:spLocks/>
          </p:cNvSpPr>
          <p:nvPr/>
        </p:nvSpPr>
        <p:spPr>
          <a:xfrm>
            <a:off x="407368" y="1712420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Библиотека 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B0B469-081F-478E-8F2D-3D30A8B868C9}"/>
              </a:ext>
            </a:extLst>
          </p:cNvPr>
          <p:cNvSpPr txBox="1">
            <a:spLocks/>
          </p:cNvSpPr>
          <p:nvPr/>
        </p:nvSpPr>
        <p:spPr>
          <a:xfrm>
            <a:off x="407368" y="2276872"/>
            <a:ext cx="1912214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DataFrame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0A19AF9F-7F06-4DB0-97AA-5A72AE8B94A9}"/>
              </a:ext>
            </a:extLst>
          </p:cNvPr>
          <p:cNvSpPr txBox="1">
            <a:spLocks/>
          </p:cNvSpPr>
          <p:nvPr/>
        </p:nvSpPr>
        <p:spPr>
          <a:xfrm>
            <a:off x="407368" y="2924944"/>
            <a:ext cx="43204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Информация о данных</a:t>
            </a: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0292DF36-63E6-43F5-BEED-D212877E3778}"/>
              </a:ext>
            </a:extLst>
          </p:cNvPr>
          <p:cNvSpPr txBox="1">
            <a:spLocks/>
          </p:cNvSpPr>
          <p:nvPr/>
        </p:nvSpPr>
        <p:spPr>
          <a:xfrm>
            <a:off x="987388" y="3417202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DF.info()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3557B9-B5F2-4D3F-A6B3-2A1B7D24C01F}"/>
              </a:ext>
            </a:extLst>
          </p:cNvPr>
          <p:cNvSpPr txBox="1"/>
          <p:nvPr/>
        </p:nvSpPr>
        <p:spPr>
          <a:xfrm>
            <a:off x="1363474" y="3995677"/>
            <a:ext cx="59566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RangeIndex: 150 entries, 0 to 149</a:t>
            </a:r>
          </a:p>
          <a:p>
            <a:r>
              <a:rPr lang="tr-TR" dirty="0">
                <a:solidFill>
                  <a:schemeClr val="bg1"/>
                </a:solidFill>
              </a:rPr>
              <a:t>Data columns (total 5 columns):</a:t>
            </a:r>
          </a:p>
          <a:p>
            <a:r>
              <a:rPr lang="tr-TR" dirty="0">
                <a:solidFill>
                  <a:schemeClr val="bg1"/>
                </a:solidFill>
              </a:rPr>
              <a:t> #   Column   Non-Null Count  Dtype  </a:t>
            </a:r>
          </a:p>
          <a:p>
            <a:r>
              <a:rPr lang="tr-TR" dirty="0">
                <a:solidFill>
                  <a:schemeClr val="bg1"/>
                </a:solidFill>
              </a:rPr>
              <a:t>---  ------   --------------  -----  </a:t>
            </a:r>
          </a:p>
          <a:p>
            <a:r>
              <a:rPr lang="tr-TR" dirty="0">
                <a:solidFill>
                  <a:schemeClr val="bg1"/>
                </a:solidFill>
              </a:rPr>
              <a:t> 0   sep_len  150 non-null    float64</a:t>
            </a:r>
          </a:p>
          <a:p>
            <a:r>
              <a:rPr lang="tr-TR" dirty="0">
                <a:solidFill>
                  <a:schemeClr val="bg1"/>
                </a:solidFill>
              </a:rPr>
              <a:t> 1   sep_wid  150 non-null    float64</a:t>
            </a:r>
          </a:p>
          <a:p>
            <a:r>
              <a:rPr lang="tr-TR" dirty="0">
                <a:solidFill>
                  <a:schemeClr val="bg1"/>
                </a:solidFill>
              </a:rPr>
              <a:t> 2   pet_len  150 non-null    float64</a:t>
            </a:r>
          </a:p>
          <a:p>
            <a:r>
              <a:rPr lang="tr-TR" dirty="0">
                <a:solidFill>
                  <a:schemeClr val="bg1"/>
                </a:solidFill>
              </a:rPr>
              <a:t> 3   pet_wid  150 non-null    float64</a:t>
            </a:r>
          </a:p>
          <a:p>
            <a:r>
              <a:rPr lang="tr-TR" dirty="0">
                <a:solidFill>
                  <a:schemeClr val="bg1"/>
                </a:solidFill>
              </a:rPr>
              <a:t> 4   target   150 non-null    object </a:t>
            </a:r>
          </a:p>
          <a:p>
            <a:r>
              <a:rPr lang="tr-TR" dirty="0">
                <a:solidFill>
                  <a:schemeClr val="bg1"/>
                </a:solidFill>
              </a:rPr>
              <a:t>dtypes: float64(4), object(1)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8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30" grpId="0"/>
      <p:bldP spid="31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127448" y="1628800"/>
            <a:ext cx="84249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24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Пропуски и Дубликаты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58DC9B7F-0986-459C-982F-E46DCDEB75CC}"/>
              </a:ext>
            </a:extLst>
          </p:cNvPr>
          <p:cNvSpPr txBox="1">
            <a:spLocks/>
          </p:cNvSpPr>
          <p:nvPr/>
        </p:nvSpPr>
        <p:spPr>
          <a:xfrm>
            <a:off x="1146873" y="4136745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Дубликаты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88DB376-27B7-442F-A44E-DFBCE003BCBD}"/>
              </a:ext>
            </a:extLst>
          </p:cNvPr>
          <p:cNvSpPr txBox="1">
            <a:spLocks/>
          </p:cNvSpPr>
          <p:nvPr/>
        </p:nvSpPr>
        <p:spPr>
          <a:xfrm>
            <a:off x="1714385" y="5505836"/>
            <a:ext cx="8405038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DF.duplicated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DF.drop_duplicates()</a:t>
            </a: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71464" y="15464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Пропуски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714385" y="2972818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DF.isna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fillna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value</a:t>
            </a:r>
            <a:r>
              <a:rPr lang="tr-TR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DF.drop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(columns)</a:t>
            </a:r>
            <a:endParaRPr lang="tr-TR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  <p:bldP spid="19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Первичный Анализ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F0405DC-FADF-4AD2-BF1C-B53E59B311EB}"/>
              </a:ext>
            </a:extLst>
          </p:cNvPr>
          <p:cNvSpPr txBox="1">
            <a:spLocks/>
          </p:cNvSpPr>
          <p:nvPr/>
        </p:nvSpPr>
        <p:spPr>
          <a:xfrm>
            <a:off x="1271464" y="1546499"/>
            <a:ext cx="60960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Агрегация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0711AC7-0158-48C7-8979-DA2F93807FB9}"/>
              </a:ext>
            </a:extLst>
          </p:cNvPr>
          <p:cNvSpPr txBox="1">
            <a:spLocks/>
          </p:cNvSpPr>
          <p:nvPr/>
        </p:nvSpPr>
        <p:spPr>
          <a:xfrm>
            <a:off x="1271464" y="2204864"/>
            <a:ext cx="8405038" cy="106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DF.groupby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([</a:t>
            </a:r>
            <a:r>
              <a:rPr lang="en-US" sz="3200" dirty="0">
                <a:solidFill>
                  <a:srgbClr val="FF0000"/>
                </a:solidFill>
                <a:latin typeface="Courier New" panose="02070309020205020404" pitchFamily="49" charset="0"/>
              </a:rPr>
              <a:t>'target'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</a:rPr>
              <a:t>],).mean()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BBF6D2-EAB4-48EC-83C9-419787F2B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3284984"/>
            <a:ext cx="7128792" cy="31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Корреляция</a:t>
            </a:r>
          </a:p>
        </p:txBody>
      </p:sp>
      <p:cxnSp>
        <p:nvCxnSpPr>
          <p:cNvPr id="9" name="Прямая соединительная линия 8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CF63D6-9337-47F1-A5B9-17C9CEBB5714}"/>
              </a:ext>
            </a:extLst>
          </p:cNvPr>
          <p:cNvSpPr txBox="1">
            <a:spLocks/>
          </p:cNvSpPr>
          <p:nvPr/>
        </p:nvSpPr>
        <p:spPr>
          <a:xfrm>
            <a:off x="607648" y="1386068"/>
            <a:ext cx="320040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DF.corr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</a:t>
            </a:r>
            <a:endParaRPr lang="ru-RU" sz="3200" dirty="0">
              <a:solidFill>
                <a:schemeClr val="bg1"/>
              </a:solidFill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C465AD-803C-4D4C-932A-ADDC4A295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348879"/>
            <a:ext cx="4968552" cy="20980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4635C8-C5E7-423D-8A4C-98E53D245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1556792"/>
            <a:ext cx="5316742" cy="51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00CCFEC-06F5-4FBA-A3B7-3EBCE542AE7E}"/>
              </a:ext>
            </a:extLst>
          </p:cNvPr>
          <p:cNvSpPr/>
          <p:nvPr/>
        </p:nvSpPr>
        <p:spPr>
          <a:xfrm>
            <a:off x="551384" y="3212976"/>
            <a:ext cx="5193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seaborn.pairplot(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data = </a:t>
            </a:r>
            <a:r>
              <a:rPr lang="tr-TR" sz="2400" dirty="0">
                <a:solidFill>
                  <a:srgbClr val="04C41F"/>
                </a:solidFill>
                <a:latin typeface="Courier New" panose="02070309020205020404" pitchFamily="49" charset="0"/>
              </a:rPr>
              <a:t>DF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hue=</a:t>
            </a:r>
            <a:r>
              <a:rPr lang="tr-TR" sz="2000" dirty="0">
                <a:solidFill>
                  <a:srgbClr val="FF0000"/>
                </a:solidFill>
                <a:latin typeface="Courier New" panose="02070309020205020404" pitchFamily="49" charset="0"/>
                <a:ea typeface="+mj-ea"/>
                <a:cs typeface="+mj-cs"/>
              </a:rPr>
              <a:t>'target'</a:t>
            </a:r>
            <a:r>
              <a:rPr lang="tr-TR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AB74E10-B0CB-4A75-8D1D-737C094B7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491131"/>
            <a:ext cx="5880957" cy="52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01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19536" y="87307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639616" y="6381328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https://en.wikipedia.org/wiki/Anscombe%27s_quartet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-10009" t="4047" r="-91" b="1980"/>
          <a:stretch/>
        </p:blipFill>
        <p:spPr>
          <a:xfrm>
            <a:off x="1703512" y="2132856"/>
            <a:ext cx="6959385" cy="43204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2495600" y="162880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Anscombe's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quartet</a:t>
            </a:r>
          </a:p>
        </p:txBody>
      </p:sp>
    </p:spTree>
    <p:extLst>
      <p:ext uri="{BB962C8B-B14F-4D97-AF65-F5344CB8AC3E}">
        <p14:creationId xmlns:p14="http://schemas.microsoft.com/office/powerpoint/2010/main" val="16669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Ознакомьтесь с данными</a:t>
            </a:r>
          </a:p>
        </p:txBody>
      </p:sp>
      <p:pic>
        <p:nvPicPr>
          <p:cNvPr id="18" name="Picture 2" descr="The Datasaurus Dozen (Revolutions)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988840"/>
            <a:ext cx="9327202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1703512" y="6165304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https://blog.revolutionanalytics.com/2017/05/the-datasaurus-dozen.html</a:t>
            </a:r>
          </a:p>
        </p:txBody>
      </p:sp>
    </p:spTree>
    <p:extLst>
      <p:ext uri="{BB962C8B-B14F-4D97-AF65-F5344CB8AC3E}">
        <p14:creationId xmlns:p14="http://schemas.microsoft.com/office/powerpoint/2010/main" val="260914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E5D948A-C576-4843-A03B-B6166CA186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1624" y="1556792"/>
            <a:ext cx="5544616" cy="51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4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Стандартизация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648" y="1700808"/>
                <a:ext cx="3019735" cy="1047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/>
              <p:nvPr/>
            </p:nvSpPr>
            <p:spPr>
              <a:xfrm>
                <a:off x="335360" y="2636912"/>
                <a:ext cx="4696133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среднее значение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B6D994A7-A7FD-4C7B-8668-D9E704136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2636912"/>
                <a:ext cx="4696133" cy="424796"/>
              </a:xfrm>
              <a:prstGeom prst="rect">
                <a:avLst/>
              </a:prstGeom>
              <a:blipFill>
                <a:blip r:embed="rId5"/>
                <a:stretch>
                  <a:fillRect t="-8696" b="-202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/>
              <p:nvPr/>
            </p:nvSpPr>
            <p:spPr>
              <a:xfrm>
                <a:off x="3359696" y="3068960"/>
                <a:ext cx="5647782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стандартное отклонение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j-</a:t>
                </a:r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го признака</a:t>
                </a:r>
                <a:endParaRPr lang="ru-RU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8AAAA3C3-A246-4A78-BC7A-FDAE75485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3068960"/>
                <a:ext cx="5647782" cy="424796"/>
              </a:xfrm>
              <a:prstGeom prst="rect">
                <a:avLst/>
              </a:prstGeom>
              <a:blipFill>
                <a:blip r:embed="rId6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1700808"/>
            <a:ext cx="3464630" cy="237626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208" y="4428767"/>
            <a:ext cx="3528392" cy="2429233"/>
          </a:xfrm>
          <a:prstGeom prst="rect">
            <a:avLst/>
          </a:prstGeom>
        </p:spPr>
      </p:pic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119336" y="3789040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191344" y="4437112"/>
            <a:ext cx="7374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Standard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StandardScaler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191344" y="5085184"/>
            <a:ext cx="5852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Standard.mean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_,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Standard.scale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_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263352" y="5661248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X_scaled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Standard.transform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(X)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263352" y="6165304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X_new_scaled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Standard.transform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X_new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703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30" grpId="0"/>
      <p:bldP spid="31" grpId="0"/>
      <p:bldP spid="32" grpId="0"/>
      <p:bldP spid="33" grpId="0"/>
      <p:bldP spid="3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Нормализация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/>
              <p:nvPr/>
            </p:nvSpPr>
            <p:spPr>
              <a:xfrm>
                <a:off x="3647728" y="1700808"/>
                <a:ext cx="3019735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69134084-5444-4AF3-893B-4C47B7C38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728" y="1700808"/>
                <a:ext cx="3019735" cy="10618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/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IBM Plex Mono" panose="020B0509050203000203" pitchFamily="49" charset="-52"/>
                </a:endParaRPr>
              </a:p>
            </p:txBody>
          </p:sp>
        </mc:Choice>
        <mc:Fallback xmlns="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6EE23934-4C08-4575-B351-E1E4FF40B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8" y="2028007"/>
                <a:ext cx="181185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6240" y="1844824"/>
            <a:ext cx="3464630" cy="237626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4232" y="4352925"/>
            <a:ext cx="3638550" cy="2505075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335360" y="3861048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407368" y="4509120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07368" y="5157192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X_norm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MinMax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.transform(X)</a:t>
            </a:r>
          </a:p>
        </p:txBody>
      </p:sp>
    </p:spTree>
    <p:extLst>
      <p:ext uri="{BB962C8B-B14F-4D97-AF65-F5344CB8AC3E}">
        <p14:creationId xmlns:p14="http://schemas.microsoft.com/office/powerpoint/2010/main" val="137841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20" grpId="0"/>
      <p:bldP spid="22" grpId="0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Анализ Выбросов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4460431" y="2420888"/>
            <a:ext cx="7754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4476057" y="2936612"/>
            <a:ext cx="77460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RobustSc = 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prep.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RobustScaler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		quantile_range=(q1, q2))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2204864"/>
            <a:ext cx="3638550" cy="249555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983432" y="2708920"/>
            <a:ext cx="216024" cy="16561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3935760" y="3356992"/>
            <a:ext cx="216024" cy="10081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7848" y="3789040"/>
            <a:ext cx="5680674" cy="30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3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Типы данных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EAE346-1466-4149-8573-841D7DA0377B}"/>
              </a:ext>
            </a:extLst>
          </p:cNvPr>
          <p:cNvSpPr txBox="1"/>
          <p:nvPr/>
        </p:nvSpPr>
        <p:spPr>
          <a:xfrm>
            <a:off x="911424" y="2204864"/>
            <a:ext cx="41328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12048-938F-420D-AAE4-45B4A53A156B}"/>
              </a:ext>
            </a:extLst>
          </p:cNvPr>
          <p:cNvSpPr txBox="1"/>
          <p:nvPr/>
        </p:nvSpPr>
        <p:spPr>
          <a:xfrm>
            <a:off x="5340007" y="1604737"/>
            <a:ext cx="60486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</a:t>
            </a:r>
          </a:p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Изображения / видео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Временные ряды</a:t>
            </a:r>
          </a:p>
          <a:p>
            <a:pPr lvl="1"/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/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Естественный язык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Степенное Преобразование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/>
              <p:nvPr/>
            </p:nvSpPr>
            <p:spPr>
              <a:xfrm>
                <a:off x="-384720" y="4221088"/>
                <a:ext cx="297305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fun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A058177F-39FD-4937-B663-80E42B091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4221088"/>
                <a:ext cx="29730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/>
              <p:nvPr/>
            </p:nvSpPr>
            <p:spPr>
              <a:xfrm>
                <a:off x="-436388" y="4941168"/>
                <a:ext cx="2973058" cy="63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E611343-F2CE-41F5-897D-8BADDE965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388" y="4941168"/>
                <a:ext cx="2973058" cy="6396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/>
              <p:nvPr/>
            </p:nvSpPr>
            <p:spPr>
              <a:xfrm>
                <a:off x="-223050" y="5733256"/>
                <a:ext cx="2973058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l-GR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Linux Libertine"/>
                </a:endParaRPr>
              </a:p>
            </p:txBody>
          </p:sp>
        </mc:Choice>
        <mc:Fallback xmlns=""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id="{B06991AB-2CE4-4FE9-970F-8F5F8D63C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050" y="5733256"/>
                <a:ext cx="2973058" cy="607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3557" y="2234659"/>
            <a:ext cx="2075386" cy="14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89C4A548-0512-4B32-9D48-0F60CCBF0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929809"/>
            <a:ext cx="3126812" cy="21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04757E2B-956B-47C3-B767-66960B60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1" y="1916832"/>
            <a:ext cx="3096345" cy="207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439373E-FF37-42CC-BA97-9374715F8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929604"/>
            <a:ext cx="3097708" cy="214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CD1D78E-7771-42F2-A1AE-2F1AD8D1265C}"/>
              </a:ext>
            </a:extLst>
          </p:cNvPr>
          <p:cNvSpPr/>
          <p:nvPr/>
        </p:nvSpPr>
        <p:spPr>
          <a:xfrm>
            <a:off x="5375920" y="2996952"/>
            <a:ext cx="6494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PowerTr = 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prep.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PowerTransformer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.f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it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5303912" y="249289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 </a:t>
            </a:r>
            <a:r>
              <a:rPr lang="en-US" sz="20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prep</a:t>
            </a:r>
          </a:p>
        </p:txBody>
      </p:sp>
    </p:spTree>
    <p:extLst>
      <p:ext uri="{BB962C8B-B14F-4D97-AF65-F5344CB8AC3E}">
        <p14:creationId xmlns:p14="http://schemas.microsoft.com/office/powerpoint/2010/main" val="38255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2" grpId="0"/>
      <p:bldP spid="13" grpId="0"/>
      <p:bldP spid="16" grpId="0"/>
      <p:bldP spid="22" grpId="0"/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273894" y="1089768"/>
            <a:ext cx="7920880" cy="1259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Предварительна </a:t>
            </a:r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Обработка</a:t>
            </a:r>
            <a:r>
              <a:rPr lang="en-US" sz="3200" b="1" dirty="0" smtClean="0">
                <a:solidFill>
                  <a:schemeClr val="bg1"/>
                </a:solidFill>
                <a:latin typeface="-apple-system"/>
              </a:rPr>
              <a:t> </a:t>
            </a:r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для категориальных данных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/>
              <p:nvPr/>
            </p:nvSpPr>
            <p:spPr>
              <a:xfrm>
                <a:off x="623392" y="2204864"/>
                <a:ext cx="403244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800" dirty="0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  <a:p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Цвет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{</a:t>
                </a:r>
                <a:r>
                  <a:rPr lang="ru-RU" sz="2800" dirty="0">
                    <a:solidFill>
                      <a:srgbClr val="FF0000"/>
                    </a:solidFill>
                    <a:latin typeface="Montserrat" panose="00000500000000000000" pitchFamily="2" charset="-52"/>
                  </a:rPr>
                  <a:t>Красный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B050"/>
                    </a:solidFill>
                    <a:latin typeface="Montserrat" panose="00000500000000000000" pitchFamily="2" charset="-52"/>
                  </a:rPr>
                  <a:t>Зеленый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</a:t>
                </a:r>
                <a:r>
                  <a:rPr lang="ru-RU" sz="2800" dirty="0">
                    <a:solidFill>
                      <a:srgbClr val="0070C0"/>
                    </a:solidFill>
                    <a:latin typeface="Montserrat" panose="00000500000000000000" pitchFamily="2" charset="-52"/>
                  </a:rPr>
                  <a:t>Синий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,</a:t>
                </a:r>
                <a:r>
                  <a:rPr lang="ru-RU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 Белый</a:t>
                </a:r>
                <a:r>
                  <a:rPr lang="en-US" sz="2800" dirty="0">
                    <a:solidFill>
                      <a:schemeClr val="bg1"/>
                    </a:solidFill>
                    <a:latin typeface="Montserrat" panose="00000500000000000000" pitchFamily="2" charset="-52"/>
                  </a:rPr>
                  <a:t>}</a:t>
                </a:r>
              </a:p>
            </p:txBody>
          </p:sp>
        </mc:Choice>
        <mc:Fallback xmlns=""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D6BD7E6D-F1A1-42E2-A827-B87EAF68E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204864"/>
                <a:ext cx="4032448" cy="1815882"/>
              </a:xfrm>
              <a:prstGeom prst="rect">
                <a:avLst/>
              </a:prstGeom>
              <a:blipFill>
                <a:blip r:embed="rId4"/>
                <a:stretch>
                  <a:fillRect l="-3021" r="-2719" b="-8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8574B60-76B7-4898-B02E-756C22FE9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904" y="2276872"/>
            <a:ext cx="4149117" cy="3124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2E5F38-9D50-4242-9ECE-B32611A593B9}"/>
              </a:ext>
            </a:extLst>
          </p:cNvPr>
          <p:cNvSpPr txBox="1"/>
          <p:nvPr/>
        </p:nvSpPr>
        <p:spPr>
          <a:xfrm>
            <a:off x="4534383" y="5387227"/>
            <a:ext cx="611722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https://www.whichcar.com.au/car-news/what-is-the-most-popular-car-colour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BB4B90F-EA0B-4F38-B8C0-E26D7CD2B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0007" y="908720"/>
            <a:ext cx="1871993" cy="55220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A7ED15-DB95-4BB2-91FB-9F1CB4265057}"/>
              </a:ext>
            </a:extLst>
          </p:cNvPr>
          <p:cNvSpPr txBox="1"/>
          <p:nvPr/>
        </p:nvSpPr>
        <p:spPr>
          <a:xfrm>
            <a:off x="6043547" y="6309320"/>
            <a:ext cx="6128794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https://dailyinfographic.com/most-popular-car-colors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1A192F0-01C7-4903-9041-A645CAED7727}"/>
              </a:ext>
            </a:extLst>
          </p:cNvPr>
          <p:cNvSpPr/>
          <p:nvPr/>
        </p:nvSpPr>
        <p:spPr>
          <a:xfrm>
            <a:off x="695400" y="4221088"/>
            <a:ext cx="3217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Цвет</a:t>
            </a:r>
            <a:r>
              <a:rPr lang="en-US" sz="3200" dirty="0">
                <a:solidFill>
                  <a:schemeClr val="bg1"/>
                </a:solidFill>
              </a:rPr>
              <a:t>  {1,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2,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3,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4}</a:t>
            </a:r>
          </a:p>
        </p:txBody>
      </p:sp>
      <p:sp>
        <p:nvSpPr>
          <p:cNvPr id="22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09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3" grpId="0"/>
      <p:bldP spid="17" grpId="0"/>
      <p:bldP spid="19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F9E4355-29C7-4512-9338-3FC738755760}"/>
              </a:ext>
            </a:extLst>
          </p:cNvPr>
          <p:cNvSpPr/>
          <p:nvPr/>
        </p:nvSpPr>
        <p:spPr>
          <a:xfrm>
            <a:off x="623392" y="1690224"/>
            <a:ext cx="8222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{</a:t>
            </a:r>
            <a:r>
              <a:rPr lang="ru-RU" sz="3200" dirty="0">
                <a:solidFill>
                  <a:srgbClr val="FF0000"/>
                </a:solidFill>
                <a:latin typeface="Montserrat" panose="00000500000000000000" pitchFamily="2" charset="-52"/>
              </a:rPr>
              <a:t>Красный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B050"/>
                </a:solidFill>
                <a:latin typeface="Montserrat" panose="00000500000000000000" pitchFamily="2" charset="-52"/>
              </a:rPr>
              <a:t>Зеленый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Montserrat" panose="00000500000000000000" pitchFamily="2" charset="-52"/>
              </a:rPr>
              <a:t>Синий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,</a:t>
            </a:r>
            <a:r>
              <a:rPr lang="ru-RU" sz="3200" dirty="0">
                <a:solidFill>
                  <a:schemeClr val="bg1"/>
                </a:solidFill>
                <a:latin typeface="Montserrat" panose="00000500000000000000" pitchFamily="2" charset="-52"/>
              </a:rPr>
              <a:t> Белый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-52"/>
              </a:rPr>
              <a:t>}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A2CD5BA-2E8A-411C-BB79-1D5BCAF3FF49}"/>
              </a:ext>
            </a:extLst>
          </p:cNvPr>
          <p:cNvSpPr/>
          <p:nvPr/>
        </p:nvSpPr>
        <p:spPr>
          <a:xfrm>
            <a:off x="623392" y="2420888"/>
            <a:ext cx="3926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Цвет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{1,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3,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4}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BC1E3F77-7B8C-4EFD-AEB0-0A46D77FC7D7}"/>
              </a:ext>
            </a:extLst>
          </p:cNvPr>
          <p:cNvSpPr/>
          <p:nvPr/>
        </p:nvSpPr>
        <p:spPr>
          <a:xfrm>
            <a:off x="1031776" y="5706959"/>
            <a:ext cx="11160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pd.get_dummies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(DF[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], prefix = 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ru-RU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Цвет</a:t>
            </a:r>
            <a:r>
              <a:rPr lang="en-US" sz="3200" dirty="0">
                <a:solidFill>
                  <a:srgbClr val="C00000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'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)</a:t>
            </a:r>
            <a:endParaRPr lang="en-US" sz="3200" b="0" dirty="0">
              <a:solidFill>
                <a:schemeClr val="bg1"/>
              </a:solidFill>
              <a:effectLst/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/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4F4918B0-0760-4311-9BAC-6F461BEFF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212976"/>
                <a:ext cx="3340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/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en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unique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CE8A4E5-8833-4246-824F-F64E43BF9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4077072"/>
                <a:ext cx="4537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31198" y="2484648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30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24192" y="2484648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16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31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6" grpId="0"/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tr-TR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</a:t>
            </a:r>
            <a:r>
              <a:rPr lang="tr-TR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Encoding</a:t>
            </a:r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по Взрослому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95400" y="1916832"/>
            <a:ext cx="10585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sklearn.preprocessing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3352" y="2996952"/>
            <a:ext cx="12121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OHE = </a:t>
            </a:r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OneHotEncoder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drop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if_binary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handle_unknown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'ignore'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sparse=</a:t>
            </a:r>
            <a:r>
              <a:rPr lang="en-US" sz="2000" dirty="0">
                <a:solidFill>
                  <a:srgbClr val="569CD6"/>
                </a:solidFill>
                <a:latin typeface="Courier New" panose="02070309020205020404" pitchFamily="49" charset="0"/>
              </a:rPr>
              <a:t>False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8E1E63C-8FB1-4C0C-B9A0-EF8FDB860EC9}"/>
              </a:ext>
            </a:extLst>
          </p:cNvPr>
          <p:cNvSpPr/>
          <p:nvPr/>
        </p:nvSpPr>
        <p:spPr>
          <a:xfrm>
            <a:off x="551384" y="3645024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X_OHE</a:t>
            </a:r>
            <a:r>
              <a:rPr lang="fr-F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OHE</a:t>
            </a:r>
            <a:r>
              <a:rPr lang="fr-F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.fit</a:t>
            </a:r>
            <a:r>
              <a:rPr lang="fr-FR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fr-F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fr-F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fr-F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51384" y="4581128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X_OHE_New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OHE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X_new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2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8805046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работа с данными. Антон Долганов</a:t>
            </a:r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09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7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>
            <a:off x="2273894" y="108976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Предварительна Обработка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5ED9C11-0FDA-43E1-938D-40BCA58B51D6}"/>
              </a:ext>
            </a:extLst>
          </p:cNvPr>
          <p:cNvSpPr/>
          <p:nvPr/>
        </p:nvSpPr>
        <p:spPr>
          <a:xfrm>
            <a:off x="191344" y="2060848"/>
            <a:ext cx="950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preprocessing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623392" y="2924944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preprocessing.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Method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().fit(DF)</a:t>
            </a:r>
            <a:endParaRPr lang="en-US" sz="2400" b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91344" y="3717032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(DF)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191344" y="450912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 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(DF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</a:rPr>
              <a:t>_2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263352" y="5301208"/>
            <a:ext cx="1116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DF_rescaled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 = </a:t>
            </a:r>
            <a:r>
              <a:rPr 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Object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.inverse_transform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Prep_data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26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26" grpId="0"/>
      <p:bldP spid="27" grpId="0"/>
      <p:bldP spid="28" grpId="0"/>
      <p:bldP spid="2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42266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Нижний колонтитул 6">
            <a:extLst>
              <a:ext uri="{FF2B5EF4-FFF2-40B4-BE49-F238E27FC236}">
                <a16:creationId xmlns:a16="http://schemas.microsoft.com/office/drawing/2014/main" id="{130F2314-933A-4DBE-8208-23F8D4ACD6C6}"/>
              </a:ext>
            </a:extLst>
          </p:cNvPr>
          <p:cNvSpPr txBox="1">
            <a:spLocks/>
          </p:cNvSpPr>
          <p:nvPr/>
        </p:nvSpPr>
        <p:spPr>
          <a:xfrm>
            <a:off x="2403522" y="176904"/>
            <a:ext cx="792088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94" y="94575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127448" y="1628800"/>
            <a:ext cx="99371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endParaRPr lang="ru-RU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dirty="0">
                <a:solidFill>
                  <a:srgbClr val="36363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3200" dirty="0">
              <a:solidFill>
                <a:srgbClr val="36363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58AE17-B92F-4AB5-AFE9-E8715EFE7E77}"/>
              </a:ext>
            </a:extLst>
          </p:cNvPr>
          <p:cNvSpPr txBox="1">
            <a:spLocks/>
          </p:cNvSpPr>
          <p:nvPr/>
        </p:nvSpPr>
        <p:spPr>
          <a:xfrm rot="20404683">
            <a:off x="1751548" y="309752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Что-то про откуда брать данные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720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623392" y="1916832"/>
            <a:ext cx="4104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Получить самим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9CF147-7883-41B1-A661-ED8116E63073}"/>
              </a:ext>
            </a:extLst>
          </p:cNvPr>
          <p:cNvSpPr/>
          <p:nvPr/>
        </p:nvSpPr>
        <p:spPr>
          <a:xfrm>
            <a:off x="839416" y="2708920"/>
            <a:ext cx="26642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Дорого</a:t>
            </a:r>
          </a:p>
          <a:p>
            <a:pPr marL="457200" indent="-457200">
              <a:buFontTx/>
              <a:buChar char="-"/>
            </a:pPr>
            <a:endParaRPr lang="ru-RU" sz="2800" dirty="0">
              <a:solidFill>
                <a:schemeClr val="bg1"/>
              </a:solidFill>
              <a:latin typeface="-apple-system"/>
            </a:endParaRPr>
          </a:p>
          <a:p>
            <a:pPr marL="457200" indent="-457200">
              <a:buFontTx/>
              <a:buChar char="-"/>
            </a:pPr>
            <a:r>
              <a:rPr lang="ru-RU" sz="2800" dirty="0">
                <a:solidFill>
                  <a:schemeClr val="bg1"/>
                </a:solidFill>
                <a:latin typeface="-apple-system"/>
              </a:rPr>
              <a:t>Долго </a:t>
            </a:r>
          </a:p>
        </p:txBody>
      </p:sp>
    </p:spTree>
    <p:extLst>
      <p:ext uri="{BB962C8B-B14F-4D97-AF65-F5344CB8AC3E}">
        <p14:creationId xmlns:p14="http://schemas.microsoft.com/office/powerpoint/2010/main" val="12979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551384" y="1628800"/>
            <a:ext cx="993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AAD5CBB-6A54-4D0F-839D-C1BBEDF7BDAB}"/>
              </a:ext>
            </a:extLst>
          </p:cNvPr>
          <p:cNvSpPr txBox="1">
            <a:spLocks/>
          </p:cNvSpPr>
          <p:nvPr/>
        </p:nvSpPr>
        <p:spPr>
          <a:xfrm>
            <a:off x="744081" y="3084273"/>
            <a:ext cx="8229600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UCR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 Series Classification Archive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AA1F031-A27E-4AF2-9397-755258067DED}"/>
              </a:ext>
            </a:extLst>
          </p:cNvPr>
          <p:cNvSpPr/>
          <p:nvPr/>
        </p:nvSpPr>
        <p:spPr>
          <a:xfrm>
            <a:off x="335360" y="3501008"/>
            <a:ext cx="7589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https://www.cs.ucr.edu/~eamonn/time_series_data_2018/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685A8A9-77EE-4AA1-9048-F5246C8082C5}"/>
              </a:ext>
            </a:extLst>
          </p:cNvPr>
          <p:cNvSpPr/>
          <p:nvPr/>
        </p:nvSpPr>
        <p:spPr>
          <a:xfrm>
            <a:off x="407368" y="4869160"/>
            <a:ext cx="522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https://archive.ics.uci.edu/ml/index.php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A26A265-D58C-4E0C-8106-11234FEE4685}"/>
              </a:ext>
            </a:extLst>
          </p:cNvPr>
          <p:cNvSpPr txBox="1">
            <a:spLocks/>
          </p:cNvSpPr>
          <p:nvPr/>
        </p:nvSpPr>
        <p:spPr>
          <a:xfrm>
            <a:off x="767408" y="4365104"/>
            <a:ext cx="5415733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UCI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Repository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2495600" y="2348880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-apple-system"/>
              </a:rPr>
              <a:t>«Классические» Базы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4437112"/>
            <a:ext cx="4660085" cy="1746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32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" grpId="0"/>
      <p:bldP spid="11" grpId="0"/>
      <p:bldP spid="12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B749E89-E821-4FB3-85E7-E53EA3B4EAF4}"/>
              </a:ext>
            </a:extLst>
          </p:cNvPr>
          <p:cNvSpPr/>
          <p:nvPr/>
        </p:nvSpPr>
        <p:spPr>
          <a:xfrm>
            <a:off x="826426" y="2227154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PhysioNet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F4F8005-DD9B-477A-A227-AAF7545298D5}"/>
              </a:ext>
            </a:extLst>
          </p:cNvPr>
          <p:cNvSpPr/>
          <p:nvPr/>
        </p:nvSpPr>
        <p:spPr>
          <a:xfrm>
            <a:off x="2567608" y="2276872"/>
            <a:ext cx="2984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https://physionet.org/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839416" y="3645024"/>
            <a:ext cx="1331446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3645024"/>
            <a:ext cx="3390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https://www.kaggle.com/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ADDD97-9F5B-493B-A3C5-96CD55B38DD1}"/>
              </a:ext>
            </a:extLst>
          </p:cNvPr>
          <p:cNvSpPr/>
          <p:nvPr/>
        </p:nvSpPr>
        <p:spPr>
          <a:xfrm>
            <a:off x="335360" y="4149080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Платформа используется для обмена открытыми наборами данных, участия в соревнованиях по машинному обучению или обмена кодом в среде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Data Science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DDC32EF-8BCB-4206-86CD-7044C9AB8A40}"/>
              </a:ext>
            </a:extLst>
          </p:cNvPr>
          <p:cNvSpPr/>
          <p:nvPr/>
        </p:nvSpPr>
        <p:spPr>
          <a:xfrm>
            <a:off x="543689" y="2665759"/>
            <a:ext cx="5353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Ресурсы для исследования сложных биомедицинских сигналов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486560" y="1484784"/>
            <a:ext cx="9937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Получить из базы данных</a:t>
            </a:r>
            <a:endParaRPr lang="en-US" sz="32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/>
          <a:srcRect l="19783" r="24972" b="11045"/>
          <a:stretch/>
        </p:blipFill>
        <p:spPr>
          <a:xfrm>
            <a:off x="5951984" y="1988840"/>
            <a:ext cx="3384376" cy="1667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432" y="1484784"/>
            <a:ext cx="1883338" cy="3529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E734FB5D-EF0F-4885-A39C-E5786D981A10}"/>
              </a:ext>
            </a:extLst>
          </p:cNvPr>
          <p:cNvSpPr txBox="1">
            <a:spLocks/>
          </p:cNvSpPr>
          <p:nvPr/>
        </p:nvSpPr>
        <p:spPr>
          <a:xfrm>
            <a:off x="767408" y="5589240"/>
            <a:ext cx="1656184" cy="471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OpenML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1D67122-3BD4-4333-A379-A600844198BE}"/>
              </a:ext>
            </a:extLst>
          </p:cNvPr>
          <p:cNvSpPr/>
          <p:nvPr/>
        </p:nvSpPr>
        <p:spPr>
          <a:xfrm>
            <a:off x="2495600" y="5589240"/>
            <a:ext cx="3433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https://www.openml.org/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16" y="5085184"/>
            <a:ext cx="3666381" cy="1664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1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" grpId="0"/>
      <p:bldP spid="10" grpId="0"/>
      <p:bldP spid="11" grpId="0"/>
      <p:bldP spid="12" grpId="0"/>
      <p:bldP spid="13" grpId="0"/>
      <p:bldP spid="16" grpId="0"/>
      <p:bldP spid="20" grpId="0"/>
      <p:bldP spid="2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69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Прямая соединительная линия 14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AE2F3ED0-93D0-4CC0-A297-6D97C0D4D5A9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Нижний колонтитул 6">
            <a:extLst>
              <a:ext uri="{FF2B5EF4-FFF2-40B4-BE49-F238E27FC236}">
                <a16:creationId xmlns:a16="http://schemas.microsoft.com/office/drawing/2014/main" id="{B74428E9-C626-4725-BBD0-6D470F5503F9}"/>
              </a:ext>
            </a:extLst>
          </p:cNvPr>
          <p:cNvSpPr txBox="1">
            <a:spLocks/>
          </p:cNvSpPr>
          <p:nvPr/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F84AFEE-2A0E-4B68-A2D4-47510A3118B2}"/>
              </a:ext>
            </a:extLst>
          </p:cNvPr>
          <p:cNvSpPr/>
          <p:nvPr/>
        </p:nvSpPr>
        <p:spPr>
          <a:xfrm>
            <a:off x="519612" y="1961746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ds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511B7D-7CAD-4368-BF81-01D6A09AE943}"/>
              </a:ext>
            </a:extLst>
          </p:cNvPr>
          <p:cNvSpPr/>
          <p:nvPr/>
        </p:nvSpPr>
        <p:spPr>
          <a:xfrm>
            <a:off x="983432" y="3933056"/>
            <a:ext cx="3433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https://www.openml.org/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DAB20A9-F537-41BC-A11D-11B92BA75730}"/>
              </a:ext>
            </a:extLst>
          </p:cNvPr>
          <p:cNvSpPr/>
          <p:nvPr/>
        </p:nvSpPr>
        <p:spPr>
          <a:xfrm>
            <a:off x="594987" y="3409601"/>
            <a:ext cx="1600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OpenML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7BFCBA-615B-4ECB-A2E8-569013EA1424}"/>
              </a:ext>
            </a:extLst>
          </p:cNvPr>
          <p:cNvSpPr/>
          <p:nvPr/>
        </p:nvSpPr>
        <p:spPr>
          <a:xfrm>
            <a:off x="983432" y="4443052"/>
            <a:ext cx="7742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sklearn.datasets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fetch_openml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1B02069-050A-4139-B422-6F63FD6CFF70}"/>
              </a:ext>
            </a:extLst>
          </p:cNvPr>
          <p:cNvSpPr/>
          <p:nvPr/>
        </p:nvSpPr>
        <p:spPr>
          <a:xfrm>
            <a:off x="479376" y="2564904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ds.load_iris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()</a:t>
            </a:r>
            <a:r>
              <a:rPr lang="tr-TR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28A861F-E757-44AF-B865-5549970DC61C}"/>
              </a:ext>
            </a:extLst>
          </p:cNvPr>
          <p:cNvSpPr/>
          <p:nvPr/>
        </p:nvSpPr>
        <p:spPr>
          <a:xfrm>
            <a:off x="1011837" y="5046210"/>
            <a:ext cx="10225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y 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fetch_openml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name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version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return_X_y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Courier New" panose="02070309020205020404" pitchFamily="49" charset="0"/>
              </a:rPr>
              <a:t>True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Способы получения данных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79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7DA0CA1-74EB-40CF-9E51-E165A13A71BD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132856"/>
            <a:ext cx="7920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Номинальные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(Nominal)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r>
              <a:rPr lang="ru-RU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 цвет, пол, язык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…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479376" y="1628800"/>
            <a:ext cx="3187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Характеристики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3429000"/>
            <a:ext cx="36724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Ты женат: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нет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5879976" y="2852936"/>
            <a:ext cx="69127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каком языке ты говоришь: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русский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английский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китайский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арабский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1919536" y="3861048"/>
            <a:ext cx="13681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8630435" y="3357809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674551" y="3333510"/>
            <a:ext cx="13681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407368" y="5599404"/>
            <a:ext cx="10945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 могут быть представлены в виде числовых значений.</a:t>
            </a: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 что эти числа не имеют математического значения (1+2 = ?)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A80A2-5723-4465-AD2B-BF8D696A33BD}"/>
              </a:ext>
            </a:extLst>
          </p:cNvPr>
          <p:cNvSpPr txBox="1"/>
          <p:nvPr/>
        </p:nvSpPr>
        <p:spPr>
          <a:xfrm>
            <a:off x="3215680" y="4149080"/>
            <a:ext cx="2736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Бинарные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C5A135C-6230-4671-916E-9A4CE6803C87}"/>
              </a:ext>
            </a:extLst>
          </p:cNvPr>
          <p:cNvSpPr/>
          <p:nvPr/>
        </p:nvSpPr>
        <p:spPr>
          <a:xfrm>
            <a:off x="8324404" y="1614480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int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636F72D-3AE8-4693-ACF8-C16CE6154892}"/>
              </a:ext>
            </a:extLst>
          </p:cNvPr>
          <p:cNvSpPr/>
          <p:nvPr/>
        </p:nvSpPr>
        <p:spPr>
          <a:xfrm>
            <a:off x="9135273" y="1998076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str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128B041-0FAA-4A1C-9F56-C2A4885204AF}"/>
              </a:ext>
            </a:extLst>
          </p:cNvPr>
          <p:cNvSpPr/>
          <p:nvPr/>
        </p:nvSpPr>
        <p:spPr>
          <a:xfrm>
            <a:off x="9984432" y="234888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bool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2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 Лекции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6264" y="649297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единительная линия 16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623392" y="1340768"/>
            <a:ext cx="1130525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(номинальные, порядковые)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(дискретные, непрерывные)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Табличные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Другие (изображение / видео, временной ряд, текст)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Основы Линейной Алгебры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Объекты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Скаляры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Матрицы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Тензоры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Операции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Сложение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Умножение</a:t>
            </a:r>
            <a:r>
              <a:rPr lang="en-US" sz="2400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u="sng" dirty="0">
                <a:solidFill>
                  <a:schemeClr val="bg1"/>
                </a:solidFill>
                <a:latin typeface="IBM Plex Mono" panose="020B0509050203000203" pitchFamily="49" charset="-52"/>
                <a:ea typeface="Verdana" panose="020B0604030504040204" pitchFamily="34" charset="0"/>
                <a:cs typeface="Verdana" panose="020B0604030504040204" pitchFamily="34" charset="0"/>
              </a:rPr>
              <a:t>Размерность данных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Математический Анализ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(Линейные Нелинейные)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Производные</a:t>
            </a:r>
          </a:p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Начальные Шаги Работы с Данными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Визуализация и не только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FFC8107-408E-41AE-9C9A-4814D01D6234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0F33EE-B95A-4F8B-BA86-2D899BBF1A2A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E1050DD-FB3E-46CD-8322-5F7F889AA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Категориальные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A63E3F-9297-4476-B95F-EF6C425BC583}"/>
              </a:ext>
            </a:extLst>
          </p:cNvPr>
          <p:cNvSpPr/>
          <p:nvPr/>
        </p:nvSpPr>
        <p:spPr>
          <a:xfrm>
            <a:off x="263352" y="1684403"/>
            <a:ext cx="792088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Порядковые данные</a:t>
            </a: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(Ordinal) 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и упорядоченные величины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407368" y="2924944"/>
            <a:ext cx="51125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Какой у вас уровень английского: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C2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3287688" y="4365104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Довольны ли вы курсом Машинное Обучение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Нейтральный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Умеренно не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удовлетворен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Полностью не удовлетворен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7608168" y="1628800"/>
            <a:ext cx="4680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Какова ваша оценка 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за курс машинного обучения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(1-40)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Уд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(41-60)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Хор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(61-80)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Отл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(81-100)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E3E2F16-D9DF-469A-9EF2-66D03122D7CC}"/>
              </a:ext>
            </a:extLst>
          </p:cNvPr>
          <p:cNvSpPr/>
          <p:nvPr/>
        </p:nvSpPr>
        <p:spPr>
          <a:xfrm>
            <a:off x="1631504" y="3573016"/>
            <a:ext cx="13681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2B344CC-D3C9-4364-BF9B-D022E608004D}"/>
              </a:ext>
            </a:extLst>
          </p:cNvPr>
          <p:cNvSpPr/>
          <p:nvPr/>
        </p:nvSpPr>
        <p:spPr>
          <a:xfrm>
            <a:off x="7536160" y="4725144"/>
            <a:ext cx="13681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87307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Числовые данные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3143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A4E1CD8-41DD-4E05-97A5-E2D5DD76EF3B}"/>
              </a:ext>
            </a:extLst>
          </p:cNvPr>
          <p:cNvSpPr/>
          <p:nvPr/>
        </p:nvSpPr>
        <p:spPr>
          <a:xfrm>
            <a:off x="983432" y="1988840"/>
            <a:ext cx="11377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Дискретные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невозможно измерить, но можно посчитать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ученики в классе, пальцы, результат в футболе,…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225C652-F41E-4D14-A5E5-4B7E2E481380}"/>
              </a:ext>
            </a:extLst>
          </p:cNvPr>
          <p:cNvSpPr/>
          <p:nvPr/>
        </p:nvSpPr>
        <p:spPr>
          <a:xfrm>
            <a:off x="911424" y="3861048"/>
            <a:ext cx="99371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Непрерывные данные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 могут быть подсчитаны, но их можно измерить</a:t>
            </a: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температура, напряжение, высота,…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Нижний колонтитул 6"/>
          <p:cNvSpPr>
            <a:spLocks noGrp="1"/>
          </p:cNvSpPr>
          <p:nvPr>
            <p:ph type="ftr" idx="4294967295"/>
          </p:nvPr>
        </p:nvSpPr>
        <p:spPr>
          <a:xfrm>
            <a:off x="3143672" y="176904"/>
            <a:ext cx="7180730" cy="48491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Данные и </a:t>
            </a:r>
            <a:r>
              <a:rPr lang="ru-RU" sz="2400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ЛикБез</a:t>
            </a:r>
            <a:r>
              <a:rPr lang="ru-RU" sz="2400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Антон Долганов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/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7AC12DC-EB7E-40C9-8281-93E33643C92C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1954</Words>
  <Application>Microsoft Office PowerPoint</Application>
  <PresentationFormat>Широкоэкранный</PresentationFormat>
  <Paragraphs>841</Paragraphs>
  <Slides>71</Slides>
  <Notes>70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85" baseType="lpstr">
      <vt:lpstr>SimSun</vt:lpstr>
      <vt:lpstr>-apple-system</vt:lpstr>
      <vt:lpstr>Arial</vt:lpstr>
      <vt:lpstr>Calibri</vt:lpstr>
      <vt:lpstr>Cambria</vt:lpstr>
      <vt:lpstr>Cambria Math</vt:lpstr>
      <vt:lpstr>Comic Sans MS</vt:lpstr>
      <vt:lpstr>Courier New</vt:lpstr>
      <vt:lpstr>IBM Plex Mono</vt:lpstr>
      <vt:lpstr>Linux Libertine</vt:lpstr>
      <vt:lpstr>Montserrat</vt:lpstr>
      <vt:lpstr>Times New Roman</vt:lpstr>
      <vt:lpstr>Verdana</vt:lpstr>
      <vt:lpstr>Тема Office</vt:lpstr>
      <vt:lpstr>Презентация PowerPoint</vt:lpstr>
      <vt:lpstr>Ранее в Машинном Обучении</vt:lpstr>
      <vt:lpstr>Как я вижу МО</vt:lpstr>
      <vt:lpstr>Содержание</vt:lpstr>
      <vt:lpstr>Содержание</vt:lpstr>
      <vt:lpstr>Типы данных</vt:lpstr>
      <vt:lpstr>Категориальные Данные</vt:lpstr>
      <vt:lpstr>Категориальные Данные</vt:lpstr>
      <vt:lpstr>Числовые данные</vt:lpstr>
      <vt:lpstr>Числовые данные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Цель Обучения</vt:lpstr>
      <vt:lpstr>Презентация PowerPoint</vt:lpstr>
      <vt:lpstr>Презентация PowerPoint</vt:lpstr>
      <vt:lpstr>Содержание</vt:lpstr>
      <vt:lpstr>Презентация PowerPoint</vt:lpstr>
      <vt:lpstr>Пропуски и Дубликаты</vt:lpstr>
      <vt:lpstr>Первичный Анализ</vt:lpstr>
      <vt:lpstr>Корреляция</vt:lpstr>
      <vt:lpstr>Визуализация</vt:lpstr>
      <vt:lpstr>Презентация PowerPoint</vt:lpstr>
      <vt:lpstr>Ознакомьтесь с данными</vt:lpstr>
      <vt:lpstr>Визуализация</vt:lpstr>
      <vt:lpstr>Стандартизация</vt:lpstr>
      <vt:lpstr>Нормализация</vt:lpstr>
      <vt:lpstr>Анализ Выбросов</vt:lpstr>
      <vt:lpstr>Степенное Преобразование</vt:lpstr>
      <vt:lpstr>Презентация PowerPoint</vt:lpstr>
      <vt:lpstr>One-hot Encoding</vt:lpstr>
      <vt:lpstr>One-hot Encoding по Взрослому</vt:lpstr>
      <vt:lpstr>Презентация PowerPoint</vt:lpstr>
      <vt:lpstr>Содержание</vt:lpstr>
      <vt:lpstr>Способы получения данных</vt:lpstr>
      <vt:lpstr>Способы получения данных</vt:lpstr>
      <vt:lpstr>Способы получения данных</vt:lpstr>
      <vt:lpstr>Способы получения данных</vt:lpstr>
      <vt:lpstr>Резюме Лекции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Долганов Антон Юрьевич</cp:lastModifiedBy>
  <cp:revision>163</cp:revision>
  <dcterms:created xsi:type="dcterms:W3CDTF">2019-05-20T04:53:11Z</dcterms:created>
  <dcterms:modified xsi:type="dcterms:W3CDTF">2022-10-12T14:25:01Z</dcterms:modified>
</cp:coreProperties>
</file>